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  <p:embeddedFont>
      <p:font typeface="Source Code Pro"/>
      <p:regular r:id="rId34"/>
      <p:bold r:id="rId35"/>
      <p:italic r:id="rId36"/>
      <p:boldItalic r:id="rId37"/>
    </p:embeddedFont>
    <p:embeddedFont>
      <p:font typeface="Fira Sans Extra Condensed Medium"/>
      <p:regular r:id="rId38"/>
      <p:bold r:id="rId39"/>
      <p:italic r:id="rId40"/>
      <p:boldItalic r:id="rId41"/>
    </p:embeddedFont>
    <p:embeddedFont>
      <p:font typeface="Oswald"/>
      <p:regular r:id="rId42"/>
      <p:bold r:id="rId43"/>
    </p:embeddedFont>
    <p:embeddedFont>
      <p:font typeface="Fira Sans Extra Condensed"/>
      <p:regular r:id="rId44"/>
      <p:bold r:id="rId45"/>
      <p:italic r:id="rId46"/>
      <p:boldItalic r:id="rId47"/>
    </p:embeddedFont>
    <p:embeddedFont>
      <p:font typeface="Fira Sans Extra Condensed SemiBold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Medium-italic.fntdata"/><Relationship Id="rId42" Type="http://schemas.openxmlformats.org/officeDocument/2006/relationships/font" Target="fonts/Oswald-regular.fntdata"/><Relationship Id="rId41" Type="http://schemas.openxmlformats.org/officeDocument/2006/relationships/font" Target="fonts/FiraSansExtraCondensedMedium-boldItalic.fntdata"/><Relationship Id="rId44" Type="http://schemas.openxmlformats.org/officeDocument/2006/relationships/font" Target="fonts/FiraSansExtraCondensed-regular.fntdata"/><Relationship Id="rId43" Type="http://schemas.openxmlformats.org/officeDocument/2006/relationships/font" Target="fonts/Oswald-bold.fntdata"/><Relationship Id="rId46" Type="http://schemas.openxmlformats.org/officeDocument/2006/relationships/font" Target="fonts/FiraSansExtraCondensed-italic.fntdata"/><Relationship Id="rId45" Type="http://schemas.openxmlformats.org/officeDocument/2006/relationships/font" Target="fonts/FiraSansExtraCondense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FiraSansExtraCondensedSemiBold-regular.fntdata"/><Relationship Id="rId47" Type="http://schemas.openxmlformats.org/officeDocument/2006/relationships/font" Target="fonts/FiraSansExtraCondensed-boldItalic.fntdata"/><Relationship Id="rId49" Type="http://schemas.openxmlformats.org/officeDocument/2006/relationships/font" Target="fonts/FiraSansExtraCondensedSemi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33" Type="http://schemas.openxmlformats.org/officeDocument/2006/relationships/font" Target="fonts/Roboto-boldItalic.fntdata"/><Relationship Id="rId32" Type="http://schemas.openxmlformats.org/officeDocument/2006/relationships/font" Target="fonts/Roboto-italic.fntdata"/><Relationship Id="rId35" Type="http://schemas.openxmlformats.org/officeDocument/2006/relationships/font" Target="fonts/SourceCodePro-bold.fntdata"/><Relationship Id="rId34" Type="http://schemas.openxmlformats.org/officeDocument/2006/relationships/font" Target="fonts/SourceCodePro-regular.fntdata"/><Relationship Id="rId37" Type="http://schemas.openxmlformats.org/officeDocument/2006/relationships/font" Target="fonts/SourceCodePro-boldItalic.fntdata"/><Relationship Id="rId36" Type="http://schemas.openxmlformats.org/officeDocument/2006/relationships/font" Target="fonts/SourceCodePro-italic.fntdata"/><Relationship Id="rId39" Type="http://schemas.openxmlformats.org/officeDocument/2006/relationships/font" Target="fonts/FiraSansExtraCondensedMedium-bold.fntdata"/><Relationship Id="rId38" Type="http://schemas.openxmlformats.org/officeDocument/2006/relationships/font" Target="fonts/FiraSansExtraCondensedMedium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FiraSansExtraCondensedSemiBold-boldItalic.fntdata"/><Relationship Id="rId50" Type="http://schemas.openxmlformats.org/officeDocument/2006/relationships/font" Target="fonts/FiraSansExtraCondensedSemiBold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aa12582b1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aa12582b1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b21d9c71e1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b21d9c71e1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b21d9c71e1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b21d9c71e1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b21d9c71e1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b21d9c71e1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b21d9c71e1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b21d9c71e1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b495e016bc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2b495e016bc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None/>
            </a:pPr>
            <a:r>
              <a:rPr lang="fr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First Attempt: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fr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User answers </a:t>
            </a:r>
            <a:r>
              <a:rPr lang="fr" sz="1050">
                <a:solidFill>
                  <a:srgbClr val="374151"/>
                </a:solidFill>
                <a:latin typeface="Courier New"/>
                <a:ea typeface="Courier New"/>
                <a:cs typeface="Courier New"/>
                <a:sym typeface="Courier New"/>
              </a:rPr>
              <a:t>Question1</a:t>
            </a:r>
            <a:r>
              <a:rPr lang="fr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incorrectly.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fr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 new </a:t>
            </a:r>
            <a:r>
              <a:rPr lang="fr" sz="1050">
                <a:solidFill>
                  <a:srgbClr val="374151"/>
                </a:solidFill>
                <a:latin typeface="Courier New"/>
                <a:ea typeface="Courier New"/>
                <a:cs typeface="Courier New"/>
                <a:sym typeface="Courier New"/>
              </a:rPr>
              <a:t>Score</a:t>
            </a:r>
            <a:r>
              <a:rPr lang="fr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instance is created with </a:t>
            </a:r>
            <a:r>
              <a:rPr lang="fr" sz="1050">
                <a:solidFill>
                  <a:srgbClr val="374151"/>
                </a:solidFill>
                <a:latin typeface="Courier New"/>
                <a:ea typeface="Courier New"/>
                <a:cs typeface="Courier New"/>
                <a:sym typeface="Courier New"/>
              </a:rPr>
              <a:t>value: 0</a:t>
            </a:r>
            <a:r>
              <a:rPr lang="fr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fr" sz="1050">
                <a:solidFill>
                  <a:srgbClr val="374151"/>
                </a:solidFill>
                <a:latin typeface="Courier New"/>
                <a:ea typeface="Courier New"/>
                <a:cs typeface="Courier New"/>
                <a:sym typeface="Courier New"/>
              </a:rPr>
              <a:t>attempts: 1</a:t>
            </a:r>
            <a:r>
              <a:rPr lang="fr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None/>
            </a:pPr>
            <a:r>
              <a:rPr lang="fr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Second Attempt: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fr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User answers </a:t>
            </a:r>
            <a:r>
              <a:rPr lang="fr" sz="1050">
                <a:solidFill>
                  <a:srgbClr val="374151"/>
                </a:solidFill>
                <a:latin typeface="Courier New"/>
                <a:ea typeface="Courier New"/>
                <a:cs typeface="Courier New"/>
                <a:sym typeface="Courier New"/>
              </a:rPr>
              <a:t>Question1</a:t>
            </a:r>
            <a:r>
              <a:rPr lang="fr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correctly.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fr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The existing </a:t>
            </a:r>
            <a:r>
              <a:rPr lang="fr" sz="1050">
                <a:solidFill>
                  <a:srgbClr val="374151"/>
                </a:solidFill>
                <a:latin typeface="Courier New"/>
                <a:ea typeface="Courier New"/>
                <a:cs typeface="Courier New"/>
                <a:sym typeface="Courier New"/>
              </a:rPr>
              <a:t>Score</a:t>
            </a:r>
            <a:r>
              <a:rPr lang="fr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for </a:t>
            </a:r>
            <a:r>
              <a:rPr lang="fr" sz="1050">
                <a:solidFill>
                  <a:srgbClr val="374151"/>
                </a:solidFill>
                <a:latin typeface="Courier New"/>
                <a:ea typeface="Courier New"/>
                <a:cs typeface="Courier New"/>
                <a:sym typeface="Courier New"/>
              </a:rPr>
              <a:t>Question1</a:t>
            </a:r>
            <a:r>
              <a:rPr lang="fr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is updated with </a:t>
            </a:r>
            <a:r>
              <a:rPr lang="fr" sz="1050">
                <a:solidFill>
                  <a:srgbClr val="374151"/>
                </a:solidFill>
                <a:latin typeface="Courier New"/>
                <a:ea typeface="Courier New"/>
                <a:cs typeface="Courier New"/>
                <a:sym typeface="Courier New"/>
              </a:rPr>
              <a:t>value: 10</a:t>
            </a:r>
            <a:r>
              <a:rPr lang="fr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fr" sz="1050">
                <a:solidFill>
                  <a:srgbClr val="374151"/>
                </a:solidFill>
                <a:latin typeface="Courier New"/>
                <a:ea typeface="Courier New"/>
                <a:cs typeface="Courier New"/>
                <a:sym typeface="Courier New"/>
              </a:rPr>
              <a:t>attempts: 2</a:t>
            </a:r>
            <a:r>
              <a:rPr lang="fr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Chapitre and QCM</a:t>
            </a:r>
            <a:endParaRPr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100"/>
              <a:buFont typeface="Roboto"/>
              <a:buChar char="●"/>
            </a:pPr>
            <a:r>
              <a:rPr lang="fr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Explanation: Each chapitre may have at most one associated </a:t>
            </a:r>
            <a:r>
              <a:rPr lang="fr">
                <a:solidFill>
                  <a:srgbClr val="374151"/>
                </a:solidFill>
                <a:latin typeface="Courier New"/>
                <a:ea typeface="Courier New"/>
                <a:cs typeface="Courier New"/>
                <a:sym typeface="Courier New"/>
              </a:rPr>
              <a:t>QCM</a:t>
            </a:r>
            <a:r>
              <a:rPr lang="fr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. The aggregation relationship reflects that a </a:t>
            </a:r>
            <a:r>
              <a:rPr lang="fr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chapitres </a:t>
            </a:r>
            <a:r>
              <a:rPr lang="fr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may or may not have a quiz associated with it.</a:t>
            </a:r>
            <a:endParaRPr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100"/>
              <a:buFont typeface="Roboto"/>
              <a:buChar char="●"/>
            </a:pPr>
            <a:r>
              <a:rPr lang="fr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Explanation: a qcm  is composed of multiple </a:t>
            </a:r>
            <a:r>
              <a:rPr lang="fr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chapitres</a:t>
            </a:r>
            <a:r>
              <a:rPr lang="fr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. The composition relationship implies that a </a:t>
            </a:r>
            <a:r>
              <a:rPr lang="fr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qcm </a:t>
            </a:r>
            <a:r>
              <a:rPr lang="fr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cannot exist independently of its associated </a:t>
            </a:r>
            <a:r>
              <a:rPr lang="fr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chapitres </a:t>
            </a:r>
            <a:r>
              <a:rPr lang="fr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the relationships between quiz attempts (</a:t>
            </a:r>
            <a:r>
              <a:rPr lang="fr" sz="950">
                <a:solidFill>
                  <a:srgbClr val="188038"/>
                </a:solidFill>
                <a:latin typeface="Courier New"/>
                <a:ea typeface="Courier New"/>
                <a:cs typeface="Courier New"/>
                <a:sym typeface="Courier New"/>
              </a:rPr>
              <a:t>Result</a:t>
            </a:r>
            <a:r>
              <a:rPr lang="fr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), scores (</a:t>
            </a:r>
            <a:r>
              <a:rPr lang="fr" sz="950">
                <a:solidFill>
                  <a:srgbClr val="188038"/>
                </a:solidFill>
                <a:latin typeface="Courier New"/>
                <a:ea typeface="Courier New"/>
                <a:cs typeface="Courier New"/>
                <a:sym typeface="Courier New"/>
              </a:rPr>
              <a:t>Score</a:t>
            </a:r>
            <a:r>
              <a:rPr lang="fr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), and questions (</a:t>
            </a:r>
            <a:r>
              <a:rPr lang="fr" sz="950">
                <a:solidFill>
                  <a:srgbClr val="188038"/>
                </a:solidFill>
                <a:latin typeface="Courier New"/>
                <a:ea typeface="Courier New"/>
                <a:cs typeface="Courier New"/>
                <a:sym typeface="Courier New"/>
              </a:rPr>
              <a:t>Question</a:t>
            </a:r>
            <a:r>
              <a:rPr lang="fr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). Each </a:t>
            </a:r>
            <a:r>
              <a:rPr lang="fr" sz="950">
                <a:solidFill>
                  <a:srgbClr val="188038"/>
                </a:solidFill>
                <a:latin typeface="Courier New"/>
                <a:ea typeface="Courier New"/>
                <a:cs typeface="Courier New"/>
                <a:sym typeface="Courier New"/>
              </a:rPr>
              <a:t>Result</a:t>
            </a:r>
            <a:r>
              <a:rPr lang="fr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holds information about a specific quiz attempt, and each </a:t>
            </a:r>
            <a:r>
              <a:rPr lang="fr" sz="950">
                <a:solidFill>
                  <a:srgbClr val="188038"/>
                </a:solidFill>
                <a:latin typeface="Courier New"/>
                <a:ea typeface="Courier New"/>
                <a:cs typeface="Courier New"/>
                <a:sym typeface="Courier New"/>
              </a:rPr>
              <a:t>Score</a:t>
            </a:r>
            <a:r>
              <a:rPr lang="fr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stores the scoring details for a particular question in that attempt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100"/>
              <a:buFont typeface="Roboto"/>
              <a:buChar char="●"/>
            </a:pPr>
            <a:r>
              <a:rPr lang="fr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Explanation: A  </a:t>
            </a:r>
            <a:r>
              <a:rPr lang="f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Formateur  </a:t>
            </a:r>
            <a:r>
              <a:rPr lang="fr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can be associated with multiple </a:t>
            </a:r>
            <a:r>
              <a:rPr lang="fr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Autoformations</a:t>
            </a:r>
            <a:r>
              <a:rPr lang="fr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. This relationship indicates that a formateur may manage multiple autoformations.</a:t>
            </a:r>
            <a:endParaRPr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100"/>
              <a:buFont typeface="Roboto"/>
              <a:buChar char="●"/>
            </a:pPr>
            <a:r>
              <a:rPr lang="fr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Reverse Relation: Association (0 to many) from </a:t>
            </a:r>
            <a:r>
              <a:rPr lang="fr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Autoformation </a:t>
            </a:r>
            <a:r>
              <a:rPr lang="fr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to </a:t>
            </a:r>
            <a:r>
              <a:rPr lang="f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Formateur </a:t>
            </a:r>
            <a:endParaRPr>
              <a:solidFill>
                <a:srgbClr val="37415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100"/>
              <a:buFont typeface="Roboto"/>
              <a:buChar char="●"/>
            </a:pPr>
            <a:r>
              <a:rPr lang="fr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Explanation: An Autoformation can be associated with multiple </a:t>
            </a:r>
            <a:r>
              <a:rPr lang="f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Formateurs</a:t>
            </a:r>
            <a:r>
              <a:rPr lang="fr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. This implies that multiple formateurs may be involved in managing a single autoformation.</a:t>
            </a:r>
            <a:endParaRPr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fr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Each </a:t>
            </a:r>
            <a:r>
              <a:rPr lang="fr" sz="1050">
                <a:solidFill>
                  <a:srgbClr val="374151"/>
                </a:solidFill>
                <a:latin typeface="Courier New"/>
                <a:ea typeface="Courier New"/>
                <a:cs typeface="Courier New"/>
                <a:sym typeface="Courier New"/>
              </a:rPr>
              <a:t>QCM</a:t>
            </a:r>
            <a:r>
              <a:rPr lang="fr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can have multiple associated </a:t>
            </a:r>
            <a:r>
              <a:rPr lang="fr" sz="1050">
                <a:solidFill>
                  <a:srgbClr val="374151"/>
                </a:solidFill>
                <a:latin typeface="Courier New"/>
                <a:ea typeface="Courier New"/>
                <a:cs typeface="Courier New"/>
                <a:sym typeface="Courier New"/>
              </a:rPr>
              <a:t>Questions</a:t>
            </a:r>
            <a:r>
              <a:rPr lang="fr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. This association represents the relationship between an overall quiz and the individual questions it contains.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fr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Reverse Relation: Association (1) from </a:t>
            </a:r>
            <a:r>
              <a:rPr lang="fr" sz="1050">
                <a:solidFill>
                  <a:srgbClr val="374151"/>
                </a:solidFill>
                <a:latin typeface="Courier New"/>
                <a:ea typeface="Courier New"/>
                <a:cs typeface="Courier New"/>
                <a:sym typeface="Courier New"/>
              </a:rPr>
              <a:t>Question</a:t>
            </a:r>
            <a:r>
              <a:rPr lang="fr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to </a:t>
            </a:r>
            <a:r>
              <a:rPr lang="fr" sz="1050">
                <a:solidFill>
                  <a:srgbClr val="374151"/>
                </a:solidFill>
                <a:latin typeface="Courier New"/>
                <a:ea typeface="Courier New"/>
                <a:cs typeface="Courier New"/>
                <a:sym typeface="Courier New"/>
              </a:rPr>
              <a:t>QCM</a:t>
            </a:r>
            <a:r>
              <a:rPr lang="fr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fr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Explanation: Each </a:t>
            </a:r>
            <a:r>
              <a:rPr lang="fr" sz="1050">
                <a:solidFill>
                  <a:srgbClr val="374151"/>
                </a:solidFill>
                <a:latin typeface="Courier New"/>
                <a:ea typeface="Courier New"/>
                <a:cs typeface="Courier New"/>
                <a:sym typeface="Courier New"/>
              </a:rPr>
              <a:t>Question</a:t>
            </a:r>
            <a:r>
              <a:rPr lang="fr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is associated with exactly one </a:t>
            </a:r>
            <a:r>
              <a:rPr lang="fr" sz="1050">
                <a:solidFill>
                  <a:srgbClr val="374151"/>
                </a:solidFill>
                <a:latin typeface="Courier New"/>
                <a:ea typeface="Courier New"/>
                <a:cs typeface="Courier New"/>
                <a:sym typeface="Courier New"/>
              </a:rPr>
              <a:t>QCM</a:t>
            </a:r>
            <a:r>
              <a:rPr lang="fr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. This association allows you to trace back from a question to the overall quiz it belongs to.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b21d9c71e1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b21d9c71e1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b21d9c71e1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b21d9c71e1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b21d9c71e1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b21d9c71e1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b48cb3146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b48cb3146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b495e016bc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2b495e016bc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dbm-nssb-ykj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b21d9c71e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b21d9c71e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b2bdfebd4f_3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b2bdfebd4f_3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b3870fa26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b3870fa26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b3870fa26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b3870fa26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b2bdfebd4f_3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b2bdfebd4f_3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b3870fa26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b3870fa26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aa12582b19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aa12582b19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b21d9c71e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b21d9c71e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b495e016bc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g2b495e016bc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b495e016bc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2b495e016bc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b21d9c71e1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b21d9c71e1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21d9c71e1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21d9c71e1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Développer une application web ou une plateforme spécialement conçue pour l'évaluation basée sur des projets: Cette plateforme pourrait automatiser la génération de feedback, fournir aux apprenants des rapports détaillés et permettre aux formateurs de suivre les progrès et d'offrir des conseils personnalisés.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aa12582b19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aa12582b19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de garde" type="title">
  <p:cSld name="TITLE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" name="Google Shape;11;p2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504900" y="1639100"/>
            <a:ext cx="81342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655850" y="2340500"/>
            <a:ext cx="57255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79496" y="-11121"/>
            <a:ext cx="2008229" cy="142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75" y="70050"/>
            <a:ext cx="1262225" cy="126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9" name="Google Shape;49;p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0" name="Google Shape;5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ès petit titre sans corp">
  <p:cSld name="BLANK_1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3" name="Google Shape;53;p12"/>
          <p:cNvSpPr/>
          <p:nvPr/>
        </p:nvSpPr>
        <p:spPr>
          <a:xfrm>
            <a:off x="-28950" y="-19050"/>
            <a:ext cx="9144000" cy="3459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" name="Google Shape;54;p12"/>
          <p:cNvSpPr txBox="1"/>
          <p:nvPr>
            <p:ph type="title"/>
          </p:nvPr>
        </p:nvSpPr>
        <p:spPr>
          <a:xfrm>
            <a:off x="6900" y="-1900"/>
            <a:ext cx="40257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 1">
  <p:cSld name="BLANK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3">
  <p:cSld name="TITLE_ONLY_3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de plan">
  <p:cSld name="CUSTOM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-28950" y="-19050"/>
            <a:ext cx="9172800" cy="1005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18;p3"/>
          <p:cNvSpPr txBox="1"/>
          <p:nvPr/>
        </p:nvSpPr>
        <p:spPr>
          <a:xfrm>
            <a:off x="311700" y="110100"/>
            <a:ext cx="87093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Plan</a:t>
            </a:r>
            <a:endParaRPr sz="35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ction" type="secHead">
  <p:cSld name="SECTION_HEADER">
    <p:bg>
      <p:bgPr>
        <a:solidFill>
          <a:schemeClr val="lt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-14400" y="1738125"/>
            <a:ext cx="9172800" cy="11061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47750" y="1948550"/>
            <a:ext cx="8673300" cy="667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ira Sans Extra Condensed"/>
              <a:buNone/>
              <a:defRPr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Fira Sans Extra Condensed"/>
              <a:buNone/>
              <a:defRPr b="1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Fira Sans Extra Condensed"/>
              <a:buNone/>
              <a:defRPr b="1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Fira Sans Extra Condensed"/>
              <a:buNone/>
              <a:defRPr b="1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Fira Sans Extra Condensed"/>
              <a:buNone/>
              <a:defRPr b="1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Fira Sans Extra Condensed"/>
              <a:buNone/>
              <a:defRPr b="1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Fira Sans Extra Condensed"/>
              <a:buNone/>
              <a:defRPr b="1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Fira Sans Extra Condensed"/>
              <a:buNone/>
              <a:defRPr b="1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Fira Sans Extra Condensed"/>
              <a:buNone/>
              <a:defRPr b="1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-28950" y="-19050"/>
            <a:ext cx="9172800" cy="1005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00" y="110100"/>
            <a:ext cx="87093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tit titre et corps ">
  <p:cSld name="TITLE_AND_BODY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idx="1" type="body"/>
          </p:nvPr>
        </p:nvSpPr>
        <p:spPr>
          <a:xfrm>
            <a:off x="235500" y="770550"/>
            <a:ext cx="8596800" cy="38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-28950" y="-19050"/>
            <a:ext cx="9172800" cy="6342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" name="Google Shape;33;p6"/>
          <p:cNvSpPr txBox="1"/>
          <p:nvPr>
            <p:ph type="title"/>
          </p:nvPr>
        </p:nvSpPr>
        <p:spPr>
          <a:xfrm>
            <a:off x="235500" y="29600"/>
            <a:ext cx="74850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ans corp" type="blank">
  <p:cSld name="BLANK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6" name="Google Shape;36;p7"/>
          <p:cNvSpPr/>
          <p:nvPr/>
        </p:nvSpPr>
        <p:spPr>
          <a:xfrm>
            <a:off x="-28950" y="-19050"/>
            <a:ext cx="9172800" cy="1005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" name="Google Shape;37;p7"/>
          <p:cNvSpPr txBox="1"/>
          <p:nvPr>
            <p:ph type="title"/>
          </p:nvPr>
        </p:nvSpPr>
        <p:spPr>
          <a:xfrm>
            <a:off x="311700" y="110100"/>
            <a:ext cx="87093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tit titre sans corp ">
  <p:cSld name="BLANK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0" name="Google Shape;40;p8"/>
          <p:cNvSpPr/>
          <p:nvPr/>
        </p:nvSpPr>
        <p:spPr>
          <a:xfrm>
            <a:off x="-28950" y="-19050"/>
            <a:ext cx="9172800" cy="6342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235500" y="29600"/>
            <a:ext cx="74850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>
  <p:cSld name="TITLE_ONLY_2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/>
        </p:nvSpPr>
        <p:spPr>
          <a:xfrm>
            <a:off x="609600" y="182875"/>
            <a:ext cx="82296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Design Elements Infographics</a:t>
            </a:r>
            <a:endParaRPr b="1" sz="30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>
  <p:cSld name="CUSTOM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69875" y="186300"/>
            <a:ext cx="8520600" cy="733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Fira Sans Extra Condensed SemiBold"/>
              <a:buNone/>
              <a:defRPr sz="3000">
                <a:solidFill>
                  <a:schemeClr val="accent4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swald"/>
              <a:buNone/>
              <a:defRPr sz="3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swald"/>
              <a:buNone/>
              <a:defRPr sz="3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swald"/>
              <a:buNone/>
              <a:defRPr sz="3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swald"/>
              <a:buNone/>
              <a:defRPr sz="3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swald"/>
              <a:buNone/>
              <a:defRPr sz="3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swald"/>
              <a:buNone/>
              <a:defRPr sz="3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swald"/>
              <a:buNone/>
              <a:defRPr sz="3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swald"/>
              <a:buNone/>
              <a:defRPr sz="3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image" Target="../media/image9.png"/><Relationship Id="rId7" Type="http://schemas.openxmlformats.org/officeDocument/2006/relationships/image" Target="../media/image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77550" y="4022450"/>
            <a:ext cx="57255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600">
                <a:solidFill>
                  <a:srgbClr val="00838F"/>
                </a:solidFill>
                <a:latin typeface="Roboto"/>
                <a:ea typeface="Roboto"/>
                <a:cs typeface="Roboto"/>
                <a:sym typeface="Roboto"/>
              </a:rPr>
              <a:t>Réalisé par :Yasmine Daifane</a:t>
            </a:r>
            <a:endParaRPr sz="1600">
              <a:solidFill>
                <a:srgbClr val="00838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" name="Google Shape;66;p15"/>
          <p:cNvSpPr txBox="1"/>
          <p:nvPr/>
        </p:nvSpPr>
        <p:spPr>
          <a:xfrm>
            <a:off x="77550" y="4443425"/>
            <a:ext cx="57255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600">
                <a:solidFill>
                  <a:srgbClr val="00838F"/>
                </a:solidFill>
                <a:latin typeface="Roboto"/>
                <a:ea typeface="Roboto"/>
                <a:cs typeface="Roboto"/>
                <a:sym typeface="Roboto"/>
              </a:rPr>
              <a:t>Encadré par : Essarraj Fouad</a:t>
            </a:r>
            <a:endParaRPr sz="1600">
              <a:solidFill>
                <a:srgbClr val="00838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504900" y="1639100"/>
            <a:ext cx="81342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rgbClr val="234A59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Suivi des auto-formations</a:t>
            </a:r>
            <a:endParaRPr sz="3200">
              <a:solidFill>
                <a:srgbClr val="234A59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311700" y="110100"/>
            <a:ext cx="87093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Design Thinking</a:t>
            </a:r>
            <a:endParaRPr/>
          </a:p>
        </p:txBody>
      </p:sp>
      <p:sp>
        <p:nvSpPr>
          <p:cNvPr id="167" name="Google Shape;16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cxnSp>
        <p:nvCxnSpPr>
          <p:cNvPr id="168" name="Google Shape;168;p24"/>
          <p:cNvCxnSpPr>
            <a:stCxn id="169" idx="6"/>
            <a:endCxn id="170" idx="2"/>
          </p:cNvCxnSpPr>
          <p:nvPr/>
        </p:nvCxnSpPr>
        <p:spPr>
          <a:xfrm>
            <a:off x="1214500" y="2912300"/>
            <a:ext cx="1101600" cy="0"/>
          </a:xfrm>
          <a:prstGeom prst="straightConnector1">
            <a:avLst/>
          </a:prstGeom>
          <a:noFill/>
          <a:ln cap="flat" cmpd="sng" w="9525">
            <a:solidFill>
              <a:srgbClr val="00838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24"/>
          <p:cNvCxnSpPr>
            <a:stCxn id="170" idx="6"/>
            <a:endCxn id="172" idx="2"/>
          </p:cNvCxnSpPr>
          <p:nvPr/>
        </p:nvCxnSpPr>
        <p:spPr>
          <a:xfrm>
            <a:off x="3020433" y="2912300"/>
            <a:ext cx="1254000" cy="0"/>
          </a:xfrm>
          <a:prstGeom prst="straightConnector1">
            <a:avLst/>
          </a:prstGeom>
          <a:noFill/>
          <a:ln cap="flat" cmpd="sng" w="9525">
            <a:solidFill>
              <a:srgbClr val="00838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24"/>
          <p:cNvCxnSpPr>
            <a:stCxn id="172" idx="6"/>
            <a:endCxn id="174" idx="2"/>
          </p:cNvCxnSpPr>
          <p:nvPr/>
        </p:nvCxnSpPr>
        <p:spPr>
          <a:xfrm>
            <a:off x="4978767" y="2912300"/>
            <a:ext cx="1177800" cy="0"/>
          </a:xfrm>
          <a:prstGeom prst="straightConnector1">
            <a:avLst/>
          </a:prstGeom>
          <a:noFill/>
          <a:ln cap="flat" cmpd="sng" w="9525">
            <a:solidFill>
              <a:srgbClr val="00838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24"/>
          <p:cNvCxnSpPr>
            <a:stCxn id="174" idx="6"/>
            <a:endCxn id="176" idx="2"/>
          </p:cNvCxnSpPr>
          <p:nvPr/>
        </p:nvCxnSpPr>
        <p:spPr>
          <a:xfrm>
            <a:off x="6860900" y="2912300"/>
            <a:ext cx="972000" cy="0"/>
          </a:xfrm>
          <a:prstGeom prst="straightConnector1">
            <a:avLst/>
          </a:prstGeom>
          <a:noFill/>
          <a:ln cap="flat" cmpd="sng" w="9525">
            <a:solidFill>
              <a:srgbClr val="00838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24"/>
          <p:cNvSpPr/>
          <p:nvPr/>
        </p:nvSpPr>
        <p:spPr>
          <a:xfrm>
            <a:off x="510100" y="2560100"/>
            <a:ext cx="704400" cy="704400"/>
          </a:xfrm>
          <a:prstGeom prst="ellipse">
            <a:avLst/>
          </a:prstGeom>
          <a:solidFill>
            <a:srgbClr val="00838F">
              <a:alpha val="25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20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7" name="Google Shape;177;p24"/>
          <p:cNvSpPr txBox="1"/>
          <p:nvPr/>
        </p:nvSpPr>
        <p:spPr>
          <a:xfrm>
            <a:off x="-94425" y="3527900"/>
            <a:ext cx="19134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00838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Empathize</a:t>
            </a:r>
            <a:endParaRPr sz="2000">
              <a:solidFill>
                <a:srgbClr val="00838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70" name="Google Shape;170;p24"/>
          <p:cNvSpPr/>
          <p:nvPr/>
        </p:nvSpPr>
        <p:spPr>
          <a:xfrm>
            <a:off x="2316033" y="2560100"/>
            <a:ext cx="704400" cy="704400"/>
          </a:xfrm>
          <a:prstGeom prst="ellipse">
            <a:avLst/>
          </a:prstGeom>
          <a:solidFill>
            <a:srgbClr val="00838F">
              <a:alpha val="25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20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8" name="Google Shape;178;p24"/>
          <p:cNvSpPr txBox="1"/>
          <p:nvPr/>
        </p:nvSpPr>
        <p:spPr>
          <a:xfrm>
            <a:off x="1711500" y="3527900"/>
            <a:ext cx="19134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00838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Define</a:t>
            </a:r>
            <a:endParaRPr sz="2000">
              <a:solidFill>
                <a:srgbClr val="00838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72" name="Google Shape;172;p24"/>
          <p:cNvSpPr/>
          <p:nvPr/>
        </p:nvSpPr>
        <p:spPr>
          <a:xfrm>
            <a:off x="4274367" y="2560100"/>
            <a:ext cx="704400" cy="704400"/>
          </a:xfrm>
          <a:prstGeom prst="ellipse">
            <a:avLst/>
          </a:prstGeom>
          <a:solidFill>
            <a:srgbClr val="00838F">
              <a:alpha val="25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20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9" name="Google Shape;179;p24"/>
          <p:cNvSpPr txBox="1"/>
          <p:nvPr/>
        </p:nvSpPr>
        <p:spPr>
          <a:xfrm>
            <a:off x="3669825" y="3527900"/>
            <a:ext cx="19134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00838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Ideate</a:t>
            </a:r>
            <a:endParaRPr sz="2000">
              <a:solidFill>
                <a:srgbClr val="00838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74" name="Google Shape;174;p24"/>
          <p:cNvSpPr/>
          <p:nvPr/>
        </p:nvSpPr>
        <p:spPr>
          <a:xfrm>
            <a:off x="6156500" y="2560100"/>
            <a:ext cx="704400" cy="704400"/>
          </a:xfrm>
          <a:prstGeom prst="ellipse">
            <a:avLst/>
          </a:prstGeom>
          <a:solidFill>
            <a:srgbClr val="00838F">
              <a:alpha val="25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20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0" name="Google Shape;180;p24"/>
          <p:cNvSpPr txBox="1"/>
          <p:nvPr/>
        </p:nvSpPr>
        <p:spPr>
          <a:xfrm>
            <a:off x="5551950" y="3527900"/>
            <a:ext cx="19134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00838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Prototype</a:t>
            </a:r>
            <a:endParaRPr sz="2000">
              <a:solidFill>
                <a:srgbClr val="00838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181" name="Google Shape;181;p24"/>
          <p:cNvGrpSpPr/>
          <p:nvPr/>
        </p:nvGrpSpPr>
        <p:grpSpPr>
          <a:xfrm>
            <a:off x="2369817" y="1841382"/>
            <a:ext cx="490163" cy="490128"/>
            <a:chOff x="1819576" y="1511679"/>
            <a:chExt cx="352103" cy="352103"/>
          </a:xfrm>
        </p:grpSpPr>
        <p:sp>
          <p:nvSpPr>
            <p:cNvPr id="182" name="Google Shape;182;p24"/>
            <p:cNvSpPr/>
            <p:nvPr/>
          </p:nvSpPr>
          <p:spPr>
            <a:xfrm>
              <a:off x="1819576" y="1511679"/>
              <a:ext cx="352103" cy="352103"/>
            </a:xfrm>
            <a:custGeom>
              <a:rect b="b" l="l" r="r" t="t"/>
              <a:pathLst>
                <a:path extrusionOk="0" h="11062" w="11062">
                  <a:moveTo>
                    <a:pt x="6216" y="310"/>
                  </a:moveTo>
                  <a:cubicBezTo>
                    <a:pt x="6216" y="310"/>
                    <a:pt x="6240" y="310"/>
                    <a:pt x="6240" y="322"/>
                  </a:cubicBezTo>
                  <a:lnTo>
                    <a:pt x="6240" y="786"/>
                  </a:lnTo>
                  <a:cubicBezTo>
                    <a:pt x="6240" y="953"/>
                    <a:pt x="6335" y="1084"/>
                    <a:pt x="6502" y="1108"/>
                  </a:cubicBezTo>
                  <a:cubicBezTo>
                    <a:pt x="7025" y="1227"/>
                    <a:pt x="7514" y="1429"/>
                    <a:pt x="7966" y="1727"/>
                  </a:cubicBezTo>
                  <a:cubicBezTo>
                    <a:pt x="8022" y="1762"/>
                    <a:pt x="8086" y="1780"/>
                    <a:pt x="8150" y="1780"/>
                  </a:cubicBezTo>
                  <a:cubicBezTo>
                    <a:pt x="8236" y="1780"/>
                    <a:pt x="8321" y="1747"/>
                    <a:pt x="8383" y="1679"/>
                  </a:cubicBezTo>
                  <a:lnTo>
                    <a:pt x="8704" y="1346"/>
                  </a:lnTo>
                  <a:lnTo>
                    <a:pt x="8716" y="1346"/>
                  </a:lnTo>
                  <a:lnTo>
                    <a:pt x="9704" y="2334"/>
                  </a:lnTo>
                  <a:lnTo>
                    <a:pt x="9704" y="2346"/>
                  </a:lnTo>
                  <a:lnTo>
                    <a:pt x="9371" y="2679"/>
                  </a:lnTo>
                  <a:cubicBezTo>
                    <a:pt x="9252" y="2798"/>
                    <a:pt x="9240" y="2953"/>
                    <a:pt x="9335" y="3096"/>
                  </a:cubicBezTo>
                  <a:cubicBezTo>
                    <a:pt x="9609" y="3536"/>
                    <a:pt x="9823" y="4025"/>
                    <a:pt x="9943" y="4548"/>
                  </a:cubicBezTo>
                  <a:cubicBezTo>
                    <a:pt x="9966" y="4703"/>
                    <a:pt x="10109" y="4822"/>
                    <a:pt x="10264" y="4822"/>
                  </a:cubicBezTo>
                  <a:lnTo>
                    <a:pt x="10728" y="4822"/>
                  </a:lnTo>
                  <a:cubicBezTo>
                    <a:pt x="10728" y="4822"/>
                    <a:pt x="10752" y="4822"/>
                    <a:pt x="10752" y="4834"/>
                  </a:cubicBezTo>
                  <a:lnTo>
                    <a:pt x="10728" y="6239"/>
                  </a:lnTo>
                  <a:lnTo>
                    <a:pt x="10264" y="6239"/>
                  </a:lnTo>
                  <a:cubicBezTo>
                    <a:pt x="10109" y="6239"/>
                    <a:pt x="9966" y="6334"/>
                    <a:pt x="9943" y="6501"/>
                  </a:cubicBezTo>
                  <a:cubicBezTo>
                    <a:pt x="9823" y="7025"/>
                    <a:pt x="9633" y="7513"/>
                    <a:pt x="9335" y="7966"/>
                  </a:cubicBezTo>
                  <a:cubicBezTo>
                    <a:pt x="9240" y="8097"/>
                    <a:pt x="9252" y="8275"/>
                    <a:pt x="9371" y="8382"/>
                  </a:cubicBezTo>
                  <a:lnTo>
                    <a:pt x="9704" y="8704"/>
                  </a:lnTo>
                  <a:lnTo>
                    <a:pt x="9704" y="8716"/>
                  </a:lnTo>
                  <a:lnTo>
                    <a:pt x="8716" y="9704"/>
                  </a:lnTo>
                  <a:lnTo>
                    <a:pt x="8704" y="9704"/>
                  </a:lnTo>
                  <a:lnTo>
                    <a:pt x="8383" y="9370"/>
                  </a:lnTo>
                  <a:cubicBezTo>
                    <a:pt x="8317" y="9304"/>
                    <a:pt x="8236" y="9271"/>
                    <a:pt x="8155" y="9271"/>
                  </a:cubicBezTo>
                  <a:cubicBezTo>
                    <a:pt x="8090" y="9271"/>
                    <a:pt x="8024" y="9292"/>
                    <a:pt x="7966" y="9335"/>
                  </a:cubicBezTo>
                  <a:cubicBezTo>
                    <a:pt x="7514" y="9609"/>
                    <a:pt x="7025" y="9823"/>
                    <a:pt x="6502" y="9942"/>
                  </a:cubicBezTo>
                  <a:cubicBezTo>
                    <a:pt x="6359" y="9966"/>
                    <a:pt x="6240" y="10109"/>
                    <a:pt x="6240" y="10263"/>
                  </a:cubicBezTo>
                  <a:lnTo>
                    <a:pt x="6240" y="10728"/>
                  </a:lnTo>
                  <a:cubicBezTo>
                    <a:pt x="6240" y="10728"/>
                    <a:pt x="6240" y="10740"/>
                    <a:pt x="6216" y="10740"/>
                  </a:cubicBezTo>
                  <a:lnTo>
                    <a:pt x="4835" y="10740"/>
                  </a:lnTo>
                  <a:cubicBezTo>
                    <a:pt x="4835" y="10740"/>
                    <a:pt x="4823" y="10740"/>
                    <a:pt x="4823" y="10728"/>
                  </a:cubicBezTo>
                  <a:lnTo>
                    <a:pt x="4823" y="10263"/>
                  </a:lnTo>
                  <a:cubicBezTo>
                    <a:pt x="4823" y="10109"/>
                    <a:pt x="4716" y="9966"/>
                    <a:pt x="4549" y="9942"/>
                  </a:cubicBezTo>
                  <a:cubicBezTo>
                    <a:pt x="4037" y="9823"/>
                    <a:pt x="3537" y="9632"/>
                    <a:pt x="3096" y="9335"/>
                  </a:cubicBezTo>
                  <a:cubicBezTo>
                    <a:pt x="3037" y="9299"/>
                    <a:pt x="2977" y="9275"/>
                    <a:pt x="2918" y="9275"/>
                  </a:cubicBezTo>
                  <a:cubicBezTo>
                    <a:pt x="2823" y="9275"/>
                    <a:pt x="2751" y="9299"/>
                    <a:pt x="2680" y="9370"/>
                  </a:cubicBezTo>
                  <a:lnTo>
                    <a:pt x="2346" y="9704"/>
                  </a:lnTo>
                  <a:lnTo>
                    <a:pt x="2334" y="9704"/>
                  </a:lnTo>
                  <a:lnTo>
                    <a:pt x="1358" y="8716"/>
                  </a:lnTo>
                  <a:lnTo>
                    <a:pt x="1358" y="8704"/>
                  </a:lnTo>
                  <a:lnTo>
                    <a:pt x="1680" y="8382"/>
                  </a:lnTo>
                  <a:cubicBezTo>
                    <a:pt x="1799" y="8263"/>
                    <a:pt x="1811" y="8097"/>
                    <a:pt x="1727" y="7966"/>
                  </a:cubicBezTo>
                  <a:cubicBezTo>
                    <a:pt x="1441" y="7513"/>
                    <a:pt x="1239" y="7025"/>
                    <a:pt x="1120" y="6501"/>
                  </a:cubicBezTo>
                  <a:cubicBezTo>
                    <a:pt x="1084" y="6358"/>
                    <a:pt x="953" y="6239"/>
                    <a:pt x="787" y="6239"/>
                  </a:cubicBezTo>
                  <a:lnTo>
                    <a:pt x="322" y="6239"/>
                  </a:lnTo>
                  <a:cubicBezTo>
                    <a:pt x="322" y="6239"/>
                    <a:pt x="310" y="6239"/>
                    <a:pt x="310" y="6215"/>
                  </a:cubicBezTo>
                  <a:lnTo>
                    <a:pt x="310" y="4834"/>
                  </a:lnTo>
                  <a:cubicBezTo>
                    <a:pt x="310" y="4834"/>
                    <a:pt x="310" y="4822"/>
                    <a:pt x="322" y="4822"/>
                  </a:cubicBezTo>
                  <a:lnTo>
                    <a:pt x="787" y="4822"/>
                  </a:lnTo>
                  <a:cubicBezTo>
                    <a:pt x="953" y="4822"/>
                    <a:pt x="1084" y="4715"/>
                    <a:pt x="1120" y="4548"/>
                  </a:cubicBezTo>
                  <a:cubicBezTo>
                    <a:pt x="1239" y="4025"/>
                    <a:pt x="1430" y="3536"/>
                    <a:pt x="1727" y="3096"/>
                  </a:cubicBezTo>
                  <a:cubicBezTo>
                    <a:pt x="1811" y="2953"/>
                    <a:pt x="1799" y="2774"/>
                    <a:pt x="1680" y="2679"/>
                  </a:cubicBezTo>
                  <a:lnTo>
                    <a:pt x="1358" y="2346"/>
                  </a:lnTo>
                  <a:lnTo>
                    <a:pt x="1358" y="2334"/>
                  </a:lnTo>
                  <a:lnTo>
                    <a:pt x="2334" y="1346"/>
                  </a:lnTo>
                  <a:lnTo>
                    <a:pt x="2346" y="1346"/>
                  </a:lnTo>
                  <a:lnTo>
                    <a:pt x="2680" y="1679"/>
                  </a:lnTo>
                  <a:cubicBezTo>
                    <a:pt x="2748" y="1747"/>
                    <a:pt x="2832" y="1780"/>
                    <a:pt x="2916" y="1780"/>
                  </a:cubicBezTo>
                  <a:cubicBezTo>
                    <a:pt x="2978" y="1780"/>
                    <a:pt x="3041" y="1762"/>
                    <a:pt x="3096" y="1727"/>
                  </a:cubicBezTo>
                  <a:cubicBezTo>
                    <a:pt x="3537" y="1441"/>
                    <a:pt x="4037" y="1227"/>
                    <a:pt x="4549" y="1108"/>
                  </a:cubicBezTo>
                  <a:cubicBezTo>
                    <a:pt x="4704" y="1084"/>
                    <a:pt x="4823" y="953"/>
                    <a:pt x="4823" y="786"/>
                  </a:cubicBezTo>
                  <a:lnTo>
                    <a:pt x="4823" y="322"/>
                  </a:lnTo>
                  <a:cubicBezTo>
                    <a:pt x="4823" y="322"/>
                    <a:pt x="4823" y="310"/>
                    <a:pt x="4835" y="310"/>
                  </a:cubicBezTo>
                  <a:close/>
                  <a:moveTo>
                    <a:pt x="4835" y="0"/>
                  </a:moveTo>
                  <a:cubicBezTo>
                    <a:pt x="4656" y="0"/>
                    <a:pt x="4513" y="143"/>
                    <a:pt x="4513" y="322"/>
                  </a:cubicBezTo>
                  <a:lnTo>
                    <a:pt x="4513" y="786"/>
                  </a:lnTo>
                  <a:cubicBezTo>
                    <a:pt x="4513" y="786"/>
                    <a:pt x="4513" y="798"/>
                    <a:pt x="4489" y="798"/>
                  </a:cubicBezTo>
                  <a:cubicBezTo>
                    <a:pt x="3930" y="917"/>
                    <a:pt x="3406" y="1143"/>
                    <a:pt x="2930" y="1453"/>
                  </a:cubicBezTo>
                  <a:lnTo>
                    <a:pt x="2918" y="1453"/>
                  </a:lnTo>
                  <a:lnTo>
                    <a:pt x="2584" y="1131"/>
                  </a:lnTo>
                  <a:cubicBezTo>
                    <a:pt x="2519" y="1066"/>
                    <a:pt x="2436" y="1033"/>
                    <a:pt x="2351" y="1033"/>
                  </a:cubicBezTo>
                  <a:cubicBezTo>
                    <a:pt x="2266" y="1033"/>
                    <a:pt x="2180" y="1066"/>
                    <a:pt x="2108" y="1131"/>
                  </a:cubicBezTo>
                  <a:lnTo>
                    <a:pt x="1132" y="2108"/>
                  </a:lnTo>
                  <a:cubicBezTo>
                    <a:pt x="1001" y="2251"/>
                    <a:pt x="1001" y="2453"/>
                    <a:pt x="1132" y="2584"/>
                  </a:cubicBezTo>
                  <a:lnTo>
                    <a:pt x="1453" y="2917"/>
                  </a:lnTo>
                  <a:lnTo>
                    <a:pt x="1453" y="2929"/>
                  </a:lnTo>
                  <a:cubicBezTo>
                    <a:pt x="1144" y="3405"/>
                    <a:pt x="941" y="3941"/>
                    <a:pt x="799" y="4489"/>
                  </a:cubicBezTo>
                  <a:cubicBezTo>
                    <a:pt x="799" y="4489"/>
                    <a:pt x="799" y="4513"/>
                    <a:pt x="787" y="4513"/>
                  </a:cubicBezTo>
                  <a:lnTo>
                    <a:pt x="322" y="4513"/>
                  </a:lnTo>
                  <a:cubicBezTo>
                    <a:pt x="144" y="4513"/>
                    <a:pt x="1" y="4656"/>
                    <a:pt x="1" y="4834"/>
                  </a:cubicBezTo>
                  <a:lnTo>
                    <a:pt x="1" y="6215"/>
                  </a:lnTo>
                  <a:cubicBezTo>
                    <a:pt x="1" y="6394"/>
                    <a:pt x="144" y="6549"/>
                    <a:pt x="322" y="6549"/>
                  </a:cubicBezTo>
                  <a:lnTo>
                    <a:pt x="787" y="6549"/>
                  </a:lnTo>
                  <a:cubicBezTo>
                    <a:pt x="787" y="6549"/>
                    <a:pt x="799" y="6549"/>
                    <a:pt x="799" y="6561"/>
                  </a:cubicBezTo>
                  <a:cubicBezTo>
                    <a:pt x="918" y="7132"/>
                    <a:pt x="1144" y="7644"/>
                    <a:pt x="1453" y="8120"/>
                  </a:cubicBezTo>
                  <a:lnTo>
                    <a:pt x="1453" y="8144"/>
                  </a:lnTo>
                  <a:lnTo>
                    <a:pt x="1132" y="8466"/>
                  </a:lnTo>
                  <a:cubicBezTo>
                    <a:pt x="1001" y="8597"/>
                    <a:pt x="1001" y="8811"/>
                    <a:pt x="1132" y="8942"/>
                  </a:cubicBezTo>
                  <a:lnTo>
                    <a:pt x="2108" y="9930"/>
                  </a:lnTo>
                  <a:cubicBezTo>
                    <a:pt x="2180" y="9996"/>
                    <a:pt x="2266" y="10028"/>
                    <a:pt x="2351" y="10028"/>
                  </a:cubicBezTo>
                  <a:cubicBezTo>
                    <a:pt x="2436" y="10028"/>
                    <a:pt x="2519" y="9996"/>
                    <a:pt x="2584" y="9930"/>
                  </a:cubicBezTo>
                  <a:lnTo>
                    <a:pt x="2918" y="9597"/>
                  </a:lnTo>
                  <a:lnTo>
                    <a:pt x="2930" y="9597"/>
                  </a:lnTo>
                  <a:cubicBezTo>
                    <a:pt x="3406" y="9906"/>
                    <a:pt x="3942" y="10121"/>
                    <a:pt x="4489" y="10252"/>
                  </a:cubicBezTo>
                  <a:cubicBezTo>
                    <a:pt x="4489" y="10252"/>
                    <a:pt x="4513" y="10252"/>
                    <a:pt x="4513" y="10263"/>
                  </a:cubicBezTo>
                  <a:lnTo>
                    <a:pt x="4513" y="10728"/>
                  </a:lnTo>
                  <a:cubicBezTo>
                    <a:pt x="4513" y="10906"/>
                    <a:pt x="4656" y="11061"/>
                    <a:pt x="4835" y="11061"/>
                  </a:cubicBezTo>
                  <a:lnTo>
                    <a:pt x="6216" y="11061"/>
                  </a:lnTo>
                  <a:cubicBezTo>
                    <a:pt x="6394" y="11061"/>
                    <a:pt x="6549" y="10906"/>
                    <a:pt x="6549" y="10728"/>
                  </a:cubicBezTo>
                  <a:lnTo>
                    <a:pt x="6549" y="10263"/>
                  </a:lnTo>
                  <a:cubicBezTo>
                    <a:pt x="6549" y="10263"/>
                    <a:pt x="6549" y="10252"/>
                    <a:pt x="6561" y="10252"/>
                  </a:cubicBezTo>
                  <a:cubicBezTo>
                    <a:pt x="7133" y="10132"/>
                    <a:pt x="7645" y="9906"/>
                    <a:pt x="8121" y="9597"/>
                  </a:cubicBezTo>
                  <a:lnTo>
                    <a:pt x="8145" y="9597"/>
                  </a:lnTo>
                  <a:lnTo>
                    <a:pt x="8466" y="9930"/>
                  </a:lnTo>
                  <a:cubicBezTo>
                    <a:pt x="8532" y="9996"/>
                    <a:pt x="8618" y="10028"/>
                    <a:pt x="8704" y="10028"/>
                  </a:cubicBezTo>
                  <a:cubicBezTo>
                    <a:pt x="8791" y="10028"/>
                    <a:pt x="8877" y="9996"/>
                    <a:pt x="8942" y="9930"/>
                  </a:cubicBezTo>
                  <a:lnTo>
                    <a:pt x="9931" y="8942"/>
                  </a:lnTo>
                  <a:cubicBezTo>
                    <a:pt x="10062" y="8811"/>
                    <a:pt x="10062" y="8597"/>
                    <a:pt x="9931" y="8466"/>
                  </a:cubicBezTo>
                  <a:lnTo>
                    <a:pt x="9597" y="8144"/>
                  </a:lnTo>
                  <a:lnTo>
                    <a:pt x="9597" y="8120"/>
                  </a:lnTo>
                  <a:cubicBezTo>
                    <a:pt x="9919" y="7644"/>
                    <a:pt x="10121" y="7108"/>
                    <a:pt x="10252" y="6561"/>
                  </a:cubicBezTo>
                  <a:cubicBezTo>
                    <a:pt x="10252" y="6561"/>
                    <a:pt x="10252" y="6549"/>
                    <a:pt x="10264" y="6549"/>
                  </a:cubicBezTo>
                  <a:lnTo>
                    <a:pt x="10728" y="6549"/>
                  </a:lnTo>
                  <a:cubicBezTo>
                    <a:pt x="10907" y="6549"/>
                    <a:pt x="11062" y="6394"/>
                    <a:pt x="11062" y="6215"/>
                  </a:cubicBezTo>
                  <a:lnTo>
                    <a:pt x="11062" y="4834"/>
                  </a:lnTo>
                  <a:cubicBezTo>
                    <a:pt x="11062" y="4656"/>
                    <a:pt x="10907" y="4513"/>
                    <a:pt x="10728" y="4513"/>
                  </a:cubicBezTo>
                  <a:lnTo>
                    <a:pt x="10264" y="4513"/>
                  </a:lnTo>
                  <a:cubicBezTo>
                    <a:pt x="10264" y="4513"/>
                    <a:pt x="10252" y="4513"/>
                    <a:pt x="10252" y="4489"/>
                  </a:cubicBezTo>
                  <a:cubicBezTo>
                    <a:pt x="10133" y="3929"/>
                    <a:pt x="9907" y="3405"/>
                    <a:pt x="9597" y="2929"/>
                  </a:cubicBezTo>
                  <a:lnTo>
                    <a:pt x="9597" y="2917"/>
                  </a:lnTo>
                  <a:lnTo>
                    <a:pt x="9931" y="2584"/>
                  </a:lnTo>
                  <a:cubicBezTo>
                    <a:pt x="10062" y="2453"/>
                    <a:pt x="10062" y="2239"/>
                    <a:pt x="9931" y="2108"/>
                  </a:cubicBezTo>
                  <a:lnTo>
                    <a:pt x="8942" y="1131"/>
                  </a:lnTo>
                  <a:cubicBezTo>
                    <a:pt x="8877" y="1066"/>
                    <a:pt x="8791" y="1033"/>
                    <a:pt x="8704" y="1033"/>
                  </a:cubicBezTo>
                  <a:cubicBezTo>
                    <a:pt x="8618" y="1033"/>
                    <a:pt x="8532" y="1066"/>
                    <a:pt x="8466" y="1131"/>
                  </a:cubicBezTo>
                  <a:lnTo>
                    <a:pt x="8145" y="1453"/>
                  </a:lnTo>
                  <a:lnTo>
                    <a:pt x="8121" y="1453"/>
                  </a:lnTo>
                  <a:cubicBezTo>
                    <a:pt x="7645" y="1143"/>
                    <a:pt x="7109" y="941"/>
                    <a:pt x="6561" y="798"/>
                  </a:cubicBezTo>
                  <a:cubicBezTo>
                    <a:pt x="6561" y="798"/>
                    <a:pt x="6549" y="798"/>
                    <a:pt x="6549" y="786"/>
                  </a:cubicBezTo>
                  <a:lnTo>
                    <a:pt x="6549" y="322"/>
                  </a:lnTo>
                  <a:cubicBezTo>
                    <a:pt x="6549" y="143"/>
                    <a:pt x="6394" y="0"/>
                    <a:pt x="6216" y="0"/>
                  </a:cubicBezTo>
                  <a:close/>
                </a:path>
              </a:pathLst>
            </a:custGeom>
            <a:solidFill>
              <a:srgbClr val="0083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1885146" y="1578204"/>
              <a:ext cx="182322" cy="180603"/>
            </a:xfrm>
            <a:custGeom>
              <a:rect b="b" l="l" r="r" t="t"/>
              <a:pathLst>
                <a:path extrusionOk="0" h="5674" w="5728">
                  <a:moveTo>
                    <a:pt x="3502" y="0"/>
                  </a:moveTo>
                  <a:cubicBezTo>
                    <a:pt x="3438" y="0"/>
                    <a:pt x="3374" y="2"/>
                    <a:pt x="3311" y="6"/>
                  </a:cubicBezTo>
                  <a:cubicBezTo>
                    <a:pt x="2453" y="53"/>
                    <a:pt x="1644" y="411"/>
                    <a:pt x="1048" y="1018"/>
                  </a:cubicBezTo>
                  <a:cubicBezTo>
                    <a:pt x="441" y="1625"/>
                    <a:pt x="84" y="2435"/>
                    <a:pt x="36" y="3280"/>
                  </a:cubicBezTo>
                  <a:cubicBezTo>
                    <a:pt x="1" y="4125"/>
                    <a:pt x="263" y="4959"/>
                    <a:pt x="798" y="5614"/>
                  </a:cubicBezTo>
                  <a:cubicBezTo>
                    <a:pt x="834" y="5661"/>
                    <a:pt x="870" y="5673"/>
                    <a:pt x="917" y="5673"/>
                  </a:cubicBezTo>
                  <a:cubicBezTo>
                    <a:pt x="953" y="5673"/>
                    <a:pt x="989" y="5661"/>
                    <a:pt x="1025" y="5649"/>
                  </a:cubicBezTo>
                  <a:cubicBezTo>
                    <a:pt x="1096" y="5590"/>
                    <a:pt x="1096" y="5483"/>
                    <a:pt x="1048" y="5423"/>
                  </a:cubicBezTo>
                  <a:cubicBezTo>
                    <a:pt x="572" y="4828"/>
                    <a:pt x="322" y="4066"/>
                    <a:pt x="370" y="3304"/>
                  </a:cubicBezTo>
                  <a:cubicBezTo>
                    <a:pt x="417" y="2530"/>
                    <a:pt x="727" y="1804"/>
                    <a:pt x="1275" y="1256"/>
                  </a:cubicBezTo>
                  <a:cubicBezTo>
                    <a:pt x="1822" y="708"/>
                    <a:pt x="2560" y="375"/>
                    <a:pt x="3334" y="351"/>
                  </a:cubicBezTo>
                  <a:cubicBezTo>
                    <a:pt x="3397" y="347"/>
                    <a:pt x="3459" y="345"/>
                    <a:pt x="3521" y="345"/>
                  </a:cubicBezTo>
                  <a:cubicBezTo>
                    <a:pt x="4227" y="345"/>
                    <a:pt x="4895" y="592"/>
                    <a:pt x="5442" y="1030"/>
                  </a:cubicBezTo>
                  <a:cubicBezTo>
                    <a:pt x="5473" y="1055"/>
                    <a:pt x="5510" y="1068"/>
                    <a:pt x="5547" y="1068"/>
                  </a:cubicBezTo>
                  <a:cubicBezTo>
                    <a:pt x="5595" y="1068"/>
                    <a:pt x="5641" y="1046"/>
                    <a:pt x="5668" y="1006"/>
                  </a:cubicBezTo>
                  <a:cubicBezTo>
                    <a:pt x="5727" y="911"/>
                    <a:pt x="5716" y="815"/>
                    <a:pt x="5656" y="768"/>
                  </a:cubicBezTo>
                  <a:cubicBezTo>
                    <a:pt x="5050" y="272"/>
                    <a:pt x="4291" y="0"/>
                    <a:pt x="3502" y="0"/>
                  </a:cubicBezTo>
                  <a:close/>
                </a:path>
              </a:pathLst>
            </a:custGeom>
            <a:solidFill>
              <a:srgbClr val="0083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4"/>
            <p:cNvSpPr/>
            <p:nvPr/>
          </p:nvSpPr>
          <p:spPr>
            <a:xfrm>
              <a:off x="1923820" y="1610193"/>
              <a:ext cx="183054" cy="186874"/>
            </a:xfrm>
            <a:custGeom>
              <a:rect b="b" l="l" r="r" t="t"/>
              <a:pathLst>
                <a:path extrusionOk="0" h="5871" w="5751">
                  <a:moveTo>
                    <a:pt x="3310" y="358"/>
                  </a:moveTo>
                  <a:lnTo>
                    <a:pt x="3310" y="1025"/>
                  </a:lnTo>
                  <a:cubicBezTo>
                    <a:pt x="3310" y="1132"/>
                    <a:pt x="3274" y="1251"/>
                    <a:pt x="3227" y="1334"/>
                  </a:cubicBezTo>
                  <a:lnTo>
                    <a:pt x="3155" y="1501"/>
                  </a:lnTo>
                  <a:cubicBezTo>
                    <a:pt x="3143" y="1525"/>
                    <a:pt x="3143" y="1549"/>
                    <a:pt x="3143" y="1573"/>
                  </a:cubicBezTo>
                  <a:lnTo>
                    <a:pt x="3143" y="1918"/>
                  </a:lnTo>
                  <a:cubicBezTo>
                    <a:pt x="3143" y="2156"/>
                    <a:pt x="3048" y="2382"/>
                    <a:pt x="2869" y="2549"/>
                  </a:cubicBezTo>
                  <a:cubicBezTo>
                    <a:pt x="2691" y="2704"/>
                    <a:pt x="2477" y="2799"/>
                    <a:pt x="2226" y="2799"/>
                  </a:cubicBezTo>
                  <a:cubicBezTo>
                    <a:pt x="1774" y="2787"/>
                    <a:pt x="1381" y="2370"/>
                    <a:pt x="1381" y="1870"/>
                  </a:cubicBezTo>
                  <a:lnTo>
                    <a:pt x="1381" y="1573"/>
                  </a:lnTo>
                  <a:cubicBezTo>
                    <a:pt x="1381" y="1549"/>
                    <a:pt x="1381" y="1525"/>
                    <a:pt x="1369" y="1501"/>
                  </a:cubicBezTo>
                  <a:lnTo>
                    <a:pt x="1262" y="1311"/>
                  </a:lnTo>
                  <a:cubicBezTo>
                    <a:pt x="1238" y="1227"/>
                    <a:pt x="1203" y="1156"/>
                    <a:pt x="1203" y="1072"/>
                  </a:cubicBezTo>
                  <a:lnTo>
                    <a:pt x="1203" y="1049"/>
                  </a:lnTo>
                  <a:cubicBezTo>
                    <a:pt x="1203" y="668"/>
                    <a:pt x="1524" y="358"/>
                    <a:pt x="1905" y="358"/>
                  </a:cubicBezTo>
                  <a:close/>
                  <a:moveTo>
                    <a:pt x="1905" y="3049"/>
                  </a:moveTo>
                  <a:cubicBezTo>
                    <a:pt x="2012" y="3085"/>
                    <a:pt x="2119" y="3108"/>
                    <a:pt x="2238" y="3108"/>
                  </a:cubicBezTo>
                  <a:lnTo>
                    <a:pt x="2274" y="3108"/>
                  </a:lnTo>
                  <a:cubicBezTo>
                    <a:pt x="2393" y="3108"/>
                    <a:pt x="2512" y="3097"/>
                    <a:pt x="2631" y="3049"/>
                  </a:cubicBezTo>
                  <a:lnTo>
                    <a:pt x="2631" y="3049"/>
                  </a:lnTo>
                  <a:cubicBezTo>
                    <a:pt x="2619" y="3108"/>
                    <a:pt x="2631" y="3156"/>
                    <a:pt x="2655" y="3204"/>
                  </a:cubicBezTo>
                  <a:lnTo>
                    <a:pt x="2512" y="3335"/>
                  </a:lnTo>
                  <a:cubicBezTo>
                    <a:pt x="2441" y="3406"/>
                    <a:pt x="2357" y="3442"/>
                    <a:pt x="2262" y="3442"/>
                  </a:cubicBezTo>
                  <a:cubicBezTo>
                    <a:pt x="2179" y="3442"/>
                    <a:pt x="2084" y="3406"/>
                    <a:pt x="2012" y="3335"/>
                  </a:cubicBezTo>
                  <a:lnTo>
                    <a:pt x="1881" y="3204"/>
                  </a:lnTo>
                  <a:cubicBezTo>
                    <a:pt x="1893" y="3156"/>
                    <a:pt x="1905" y="3108"/>
                    <a:pt x="1905" y="3049"/>
                  </a:cubicBezTo>
                  <a:close/>
                  <a:moveTo>
                    <a:pt x="2810" y="3466"/>
                  </a:moveTo>
                  <a:cubicBezTo>
                    <a:pt x="2858" y="3501"/>
                    <a:pt x="2905" y="3513"/>
                    <a:pt x="2941" y="3525"/>
                  </a:cubicBezTo>
                  <a:lnTo>
                    <a:pt x="3524" y="3692"/>
                  </a:lnTo>
                  <a:cubicBezTo>
                    <a:pt x="3679" y="3739"/>
                    <a:pt x="3774" y="3870"/>
                    <a:pt x="3774" y="4037"/>
                  </a:cubicBezTo>
                  <a:lnTo>
                    <a:pt x="3774" y="5132"/>
                  </a:lnTo>
                  <a:lnTo>
                    <a:pt x="3822" y="5132"/>
                  </a:lnTo>
                  <a:cubicBezTo>
                    <a:pt x="3703" y="5204"/>
                    <a:pt x="3584" y="5263"/>
                    <a:pt x="3453" y="5311"/>
                  </a:cubicBezTo>
                  <a:lnTo>
                    <a:pt x="3453" y="4335"/>
                  </a:lnTo>
                  <a:cubicBezTo>
                    <a:pt x="3453" y="4240"/>
                    <a:pt x="3381" y="4168"/>
                    <a:pt x="3286" y="4168"/>
                  </a:cubicBezTo>
                  <a:cubicBezTo>
                    <a:pt x="3203" y="4168"/>
                    <a:pt x="3119" y="4240"/>
                    <a:pt x="3119" y="4335"/>
                  </a:cubicBezTo>
                  <a:lnTo>
                    <a:pt x="3119" y="5430"/>
                  </a:lnTo>
                  <a:cubicBezTo>
                    <a:pt x="2881" y="5502"/>
                    <a:pt x="2655" y="5537"/>
                    <a:pt x="2405" y="5549"/>
                  </a:cubicBezTo>
                  <a:lnTo>
                    <a:pt x="2262" y="5549"/>
                  </a:lnTo>
                  <a:cubicBezTo>
                    <a:pt x="1965" y="5549"/>
                    <a:pt x="1667" y="5502"/>
                    <a:pt x="1381" y="5430"/>
                  </a:cubicBezTo>
                  <a:lnTo>
                    <a:pt x="1381" y="4335"/>
                  </a:lnTo>
                  <a:cubicBezTo>
                    <a:pt x="1381" y="4240"/>
                    <a:pt x="1310" y="4168"/>
                    <a:pt x="1214" y="4168"/>
                  </a:cubicBezTo>
                  <a:cubicBezTo>
                    <a:pt x="1131" y="4168"/>
                    <a:pt x="1060" y="4240"/>
                    <a:pt x="1060" y="4335"/>
                  </a:cubicBezTo>
                  <a:lnTo>
                    <a:pt x="1060" y="5311"/>
                  </a:lnTo>
                  <a:cubicBezTo>
                    <a:pt x="941" y="5252"/>
                    <a:pt x="798" y="5192"/>
                    <a:pt x="679" y="5132"/>
                  </a:cubicBezTo>
                  <a:lnTo>
                    <a:pt x="679" y="4037"/>
                  </a:lnTo>
                  <a:cubicBezTo>
                    <a:pt x="679" y="3870"/>
                    <a:pt x="786" y="3739"/>
                    <a:pt x="941" y="3692"/>
                  </a:cubicBezTo>
                  <a:lnTo>
                    <a:pt x="1512" y="3525"/>
                  </a:lnTo>
                  <a:cubicBezTo>
                    <a:pt x="1560" y="3513"/>
                    <a:pt x="1619" y="3501"/>
                    <a:pt x="1655" y="3466"/>
                  </a:cubicBezTo>
                  <a:lnTo>
                    <a:pt x="1750" y="3573"/>
                  </a:lnTo>
                  <a:cubicBezTo>
                    <a:pt x="1893" y="3704"/>
                    <a:pt x="2072" y="3763"/>
                    <a:pt x="2226" y="3763"/>
                  </a:cubicBezTo>
                  <a:cubicBezTo>
                    <a:pt x="2405" y="3763"/>
                    <a:pt x="2572" y="3704"/>
                    <a:pt x="2703" y="3573"/>
                  </a:cubicBezTo>
                  <a:lnTo>
                    <a:pt x="2810" y="3466"/>
                  </a:lnTo>
                  <a:close/>
                  <a:moveTo>
                    <a:pt x="1893" y="1"/>
                  </a:moveTo>
                  <a:cubicBezTo>
                    <a:pt x="1322" y="1"/>
                    <a:pt x="869" y="465"/>
                    <a:pt x="869" y="1025"/>
                  </a:cubicBezTo>
                  <a:lnTo>
                    <a:pt x="869" y="1037"/>
                  </a:lnTo>
                  <a:cubicBezTo>
                    <a:pt x="869" y="1168"/>
                    <a:pt x="893" y="1311"/>
                    <a:pt x="953" y="1430"/>
                  </a:cubicBezTo>
                  <a:lnTo>
                    <a:pt x="1048" y="1596"/>
                  </a:lnTo>
                  <a:lnTo>
                    <a:pt x="1048" y="1858"/>
                  </a:lnTo>
                  <a:cubicBezTo>
                    <a:pt x="1048" y="2275"/>
                    <a:pt x="1250" y="2644"/>
                    <a:pt x="1560" y="2882"/>
                  </a:cubicBezTo>
                  <a:lnTo>
                    <a:pt x="1560" y="3037"/>
                  </a:lnTo>
                  <a:cubicBezTo>
                    <a:pt x="1560" y="3108"/>
                    <a:pt x="1500" y="3180"/>
                    <a:pt x="1429" y="3216"/>
                  </a:cubicBezTo>
                  <a:lnTo>
                    <a:pt x="845" y="3382"/>
                  </a:lnTo>
                  <a:cubicBezTo>
                    <a:pt x="548" y="3466"/>
                    <a:pt x="357" y="3739"/>
                    <a:pt x="357" y="4037"/>
                  </a:cubicBezTo>
                  <a:lnTo>
                    <a:pt x="357" y="4906"/>
                  </a:lnTo>
                  <a:cubicBezTo>
                    <a:pt x="333" y="4894"/>
                    <a:pt x="310" y="4859"/>
                    <a:pt x="286" y="4847"/>
                  </a:cubicBezTo>
                  <a:cubicBezTo>
                    <a:pt x="256" y="4822"/>
                    <a:pt x="220" y="4810"/>
                    <a:pt x="185" y="4810"/>
                  </a:cubicBezTo>
                  <a:cubicBezTo>
                    <a:pt x="135" y="4810"/>
                    <a:pt x="87" y="4834"/>
                    <a:pt x="60" y="4882"/>
                  </a:cubicBezTo>
                  <a:cubicBezTo>
                    <a:pt x="0" y="4954"/>
                    <a:pt x="12" y="5061"/>
                    <a:pt x="95" y="5097"/>
                  </a:cubicBezTo>
                  <a:cubicBezTo>
                    <a:pt x="702" y="5597"/>
                    <a:pt x="1476" y="5871"/>
                    <a:pt x="2262" y="5871"/>
                  </a:cubicBezTo>
                  <a:lnTo>
                    <a:pt x="2429" y="5871"/>
                  </a:lnTo>
                  <a:cubicBezTo>
                    <a:pt x="3286" y="5835"/>
                    <a:pt x="4096" y="5478"/>
                    <a:pt x="4691" y="4859"/>
                  </a:cubicBezTo>
                  <a:cubicBezTo>
                    <a:pt x="5298" y="4251"/>
                    <a:pt x="5655" y="3454"/>
                    <a:pt x="5703" y="2596"/>
                  </a:cubicBezTo>
                  <a:cubicBezTo>
                    <a:pt x="5751" y="1751"/>
                    <a:pt x="5477" y="918"/>
                    <a:pt x="4941" y="263"/>
                  </a:cubicBezTo>
                  <a:cubicBezTo>
                    <a:pt x="4908" y="223"/>
                    <a:pt x="4861" y="206"/>
                    <a:pt x="4815" y="206"/>
                  </a:cubicBezTo>
                  <a:cubicBezTo>
                    <a:pt x="4778" y="206"/>
                    <a:pt x="4742" y="218"/>
                    <a:pt x="4715" y="239"/>
                  </a:cubicBezTo>
                  <a:cubicBezTo>
                    <a:pt x="4643" y="299"/>
                    <a:pt x="4643" y="406"/>
                    <a:pt x="4691" y="465"/>
                  </a:cubicBezTo>
                  <a:cubicBezTo>
                    <a:pt x="5167" y="1061"/>
                    <a:pt x="5417" y="1811"/>
                    <a:pt x="5370" y="2573"/>
                  </a:cubicBezTo>
                  <a:cubicBezTo>
                    <a:pt x="5334" y="3347"/>
                    <a:pt x="5013" y="4073"/>
                    <a:pt x="4465" y="4632"/>
                  </a:cubicBezTo>
                  <a:cubicBezTo>
                    <a:pt x="4358" y="4728"/>
                    <a:pt x="4262" y="4823"/>
                    <a:pt x="4155" y="4906"/>
                  </a:cubicBezTo>
                  <a:lnTo>
                    <a:pt x="4155" y="4037"/>
                  </a:lnTo>
                  <a:cubicBezTo>
                    <a:pt x="4155" y="3739"/>
                    <a:pt x="3941" y="3466"/>
                    <a:pt x="3667" y="3382"/>
                  </a:cubicBezTo>
                  <a:lnTo>
                    <a:pt x="3084" y="3216"/>
                  </a:lnTo>
                  <a:cubicBezTo>
                    <a:pt x="3012" y="3180"/>
                    <a:pt x="2953" y="3120"/>
                    <a:pt x="2953" y="3037"/>
                  </a:cubicBezTo>
                  <a:lnTo>
                    <a:pt x="2953" y="2906"/>
                  </a:lnTo>
                  <a:cubicBezTo>
                    <a:pt x="3012" y="2858"/>
                    <a:pt x="3048" y="2823"/>
                    <a:pt x="3096" y="2763"/>
                  </a:cubicBezTo>
                  <a:cubicBezTo>
                    <a:pt x="3334" y="2549"/>
                    <a:pt x="3453" y="2227"/>
                    <a:pt x="3453" y="1906"/>
                  </a:cubicBezTo>
                  <a:lnTo>
                    <a:pt x="3453" y="1596"/>
                  </a:lnTo>
                  <a:lnTo>
                    <a:pt x="3512" y="1453"/>
                  </a:lnTo>
                  <a:cubicBezTo>
                    <a:pt x="3584" y="1311"/>
                    <a:pt x="3620" y="1156"/>
                    <a:pt x="3620" y="1001"/>
                  </a:cubicBezTo>
                  <a:lnTo>
                    <a:pt x="3620" y="168"/>
                  </a:lnTo>
                  <a:cubicBezTo>
                    <a:pt x="3620" y="72"/>
                    <a:pt x="3548" y="1"/>
                    <a:pt x="3453" y="1"/>
                  </a:cubicBezTo>
                  <a:close/>
                </a:path>
              </a:pathLst>
            </a:custGeom>
            <a:solidFill>
              <a:srgbClr val="0083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4"/>
            <p:cNvSpPr/>
            <p:nvPr/>
          </p:nvSpPr>
          <p:spPr>
            <a:xfrm>
              <a:off x="1974207" y="1638617"/>
              <a:ext cx="43989" cy="15597"/>
            </a:xfrm>
            <a:custGeom>
              <a:rect b="b" l="l" r="r" t="t"/>
              <a:pathLst>
                <a:path extrusionOk="0" h="490" w="1382">
                  <a:moveTo>
                    <a:pt x="155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22"/>
                    <a:pt x="155" y="322"/>
                  </a:cubicBezTo>
                  <a:cubicBezTo>
                    <a:pt x="334" y="322"/>
                    <a:pt x="870" y="358"/>
                    <a:pt x="1132" y="477"/>
                  </a:cubicBezTo>
                  <a:cubicBezTo>
                    <a:pt x="1155" y="489"/>
                    <a:pt x="1167" y="489"/>
                    <a:pt x="1203" y="489"/>
                  </a:cubicBezTo>
                  <a:cubicBezTo>
                    <a:pt x="1263" y="489"/>
                    <a:pt x="1322" y="465"/>
                    <a:pt x="1346" y="406"/>
                  </a:cubicBezTo>
                  <a:cubicBezTo>
                    <a:pt x="1382" y="322"/>
                    <a:pt x="1346" y="227"/>
                    <a:pt x="1275" y="191"/>
                  </a:cubicBezTo>
                  <a:cubicBezTo>
                    <a:pt x="905" y="1"/>
                    <a:pt x="191" y="1"/>
                    <a:pt x="155" y="1"/>
                  </a:cubicBezTo>
                  <a:close/>
                </a:path>
              </a:pathLst>
            </a:custGeom>
            <a:solidFill>
              <a:srgbClr val="0083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" name="Google Shape;186;p24"/>
          <p:cNvGrpSpPr/>
          <p:nvPr/>
        </p:nvGrpSpPr>
        <p:grpSpPr>
          <a:xfrm>
            <a:off x="8010919" y="1862450"/>
            <a:ext cx="500709" cy="447992"/>
            <a:chOff x="4670239" y="1541599"/>
            <a:chExt cx="359679" cy="321833"/>
          </a:xfrm>
        </p:grpSpPr>
        <p:sp>
          <p:nvSpPr>
            <p:cNvPr id="187" name="Google Shape;187;p24"/>
            <p:cNvSpPr/>
            <p:nvPr/>
          </p:nvSpPr>
          <p:spPr>
            <a:xfrm>
              <a:off x="4818790" y="1606787"/>
              <a:ext cx="28838" cy="49687"/>
            </a:xfrm>
            <a:custGeom>
              <a:rect b="b" l="l" r="r" t="t"/>
              <a:pathLst>
                <a:path extrusionOk="0" h="1561" w="906">
                  <a:moveTo>
                    <a:pt x="429" y="298"/>
                  </a:moveTo>
                  <a:lnTo>
                    <a:pt x="429" y="584"/>
                  </a:lnTo>
                  <a:cubicBezTo>
                    <a:pt x="310" y="537"/>
                    <a:pt x="287" y="489"/>
                    <a:pt x="287" y="429"/>
                  </a:cubicBezTo>
                  <a:cubicBezTo>
                    <a:pt x="287" y="346"/>
                    <a:pt x="358" y="310"/>
                    <a:pt x="429" y="298"/>
                  </a:cubicBezTo>
                  <a:close/>
                  <a:moveTo>
                    <a:pt x="537" y="882"/>
                  </a:moveTo>
                  <a:cubicBezTo>
                    <a:pt x="656" y="929"/>
                    <a:pt x="680" y="989"/>
                    <a:pt x="680" y="1060"/>
                  </a:cubicBezTo>
                  <a:cubicBezTo>
                    <a:pt x="680" y="1132"/>
                    <a:pt x="620" y="1191"/>
                    <a:pt x="537" y="1203"/>
                  </a:cubicBezTo>
                  <a:lnTo>
                    <a:pt x="537" y="882"/>
                  </a:lnTo>
                  <a:close/>
                  <a:moveTo>
                    <a:pt x="477" y="1"/>
                  </a:moveTo>
                  <a:cubicBezTo>
                    <a:pt x="441" y="1"/>
                    <a:pt x="418" y="13"/>
                    <a:pt x="418" y="48"/>
                  </a:cubicBezTo>
                  <a:lnTo>
                    <a:pt x="418" y="108"/>
                  </a:lnTo>
                  <a:cubicBezTo>
                    <a:pt x="191" y="132"/>
                    <a:pt x="48" y="251"/>
                    <a:pt x="48" y="477"/>
                  </a:cubicBezTo>
                  <a:cubicBezTo>
                    <a:pt x="48" y="715"/>
                    <a:pt x="227" y="787"/>
                    <a:pt x="418" y="870"/>
                  </a:cubicBezTo>
                  <a:lnTo>
                    <a:pt x="418" y="1239"/>
                  </a:lnTo>
                  <a:cubicBezTo>
                    <a:pt x="310" y="1215"/>
                    <a:pt x="263" y="1191"/>
                    <a:pt x="179" y="1120"/>
                  </a:cubicBezTo>
                  <a:cubicBezTo>
                    <a:pt x="159" y="1104"/>
                    <a:pt x="138" y="1096"/>
                    <a:pt x="118" y="1096"/>
                  </a:cubicBezTo>
                  <a:cubicBezTo>
                    <a:pt x="93" y="1096"/>
                    <a:pt x="69" y="1110"/>
                    <a:pt x="48" y="1144"/>
                  </a:cubicBezTo>
                  <a:cubicBezTo>
                    <a:pt x="1" y="1203"/>
                    <a:pt x="1" y="1263"/>
                    <a:pt x="48" y="1310"/>
                  </a:cubicBezTo>
                  <a:cubicBezTo>
                    <a:pt x="120" y="1418"/>
                    <a:pt x="287" y="1465"/>
                    <a:pt x="418" y="1465"/>
                  </a:cubicBezTo>
                  <a:lnTo>
                    <a:pt x="418" y="1513"/>
                  </a:lnTo>
                  <a:cubicBezTo>
                    <a:pt x="418" y="1549"/>
                    <a:pt x="441" y="1560"/>
                    <a:pt x="477" y="1560"/>
                  </a:cubicBezTo>
                  <a:cubicBezTo>
                    <a:pt x="501" y="1560"/>
                    <a:pt x="537" y="1549"/>
                    <a:pt x="537" y="1513"/>
                  </a:cubicBezTo>
                  <a:lnTo>
                    <a:pt x="537" y="1429"/>
                  </a:lnTo>
                  <a:cubicBezTo>
                    <a:pt x="727" y="1406"/>
                    <a:pt x="894" y="1263"/>
                    <a:pt x="894" y="1025"/>
                  </a:cubicBezTo>
                  <a:cubicBezTo>
                    <a:pt x="906" y="787"/>
                    <a:pt x="763" y="703"/>
                    <a:pt x="549" y="632"/>
                  </a:cubicBezTo>
                  <a:lnTo>
                    <a:pt x="549" y="286"/>
                  </a:lnTo>
                  <a:cubicBezTo>
                    <a:pt x="596" y="286"/>
                    <a:pt x="644" y="298"/>
                    <a:pt x="680" y="334"/>
                  </a:cubicBezTo>
                  <a:cubicBezTo>
                    <a:pt x="707" y="341"/>
                    <a:pt x="738" y="363"/>
                    <a:pt x="771" y="363"/>
                  </a:cubicBezTo>
                  <a:cubicBezTo>
                    <a:pt x="795" y="363"/>
                    <a:pt x="821" y="351"/>
                    <a:pt x="846" y="310"/>
                  </a:cubicBezTo>
                  <a:cubicBezTo>
                    <a:pt x="882" y="275"/>
                    <a:pt x="894" y="215"/>
                    <a:pt x="834" y="167"/>
                  </a:cubicBezTo>
                  <a:cubicBezTo>
                    <a:pt x="763" y="108"/>
                    <a:pt x="644" y="96"/>
                    <a:pt x="537" y="96"/>
                  </a:cubicBezTo>
                  <a:lnTo>
                    <a:pt x="537" y="48"/>
                  </a:lnTo>
                  <a:cubicBezTo>
                    <a:pt x="537" y="13"/>
                    <a:pt x="501" y="1"/>
                    <a:pt x="477" y="1"/>
                  </a:cubicBezTo>
                  <a:close/>
                </a:path>
              </a:pathLst>
            </a:custGeom>
            <a:solidFill>
              <a:srgbClr val="0083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4"/>
            <p:cNvSpPr/>
            <p:nvPr/>
          </p:nvSpPr>
          <p:spPr>
            <a:xfrm>
              <a:off x="4875256" y="1557896"/>
              <a:ext cx="82281" cy="82663"/>
            </a:xfrm>
            <a:custGeom>
              <a:rect b="b" l="l" r="r" t="t"/>
              <a:pathLst>
                <a:path extrusionOk="0" h="2597" w="2585">
                  <a:moveTo>
                    <a:pt x="1287" y="310"/>
                  </a:moveTo>
                  <a:cubicBezTo>
                    <a:pt x="1823" y="310"/>
                    <a:pt x="2275" y="751"/>
                    <a:pt x="2275" y="1299"/>
                  </a:cubicBezTo>
                  <a:cubicBezTo>
                    <a:pt x="2263" y="1834"/>
                    <a:pt x="1823" y="2275"/>
                    <a:pt x="1287" y="2275"/>
                  </a:cubicBezTo>
                  <a:cubicBezTo>
                    <a:pt x="751" y="2275"/>
                    <a:pt x="310" y="1846"/>
                    <a:pt x="310" y="1299"/>
                  </a:cubicBezTo>
                  <a:cubicBezTo>
                    <a:pt x="310" y="763"/>
                    <a:pt x="739" y="310"/>
                    <a:pt x="1287" y="310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99"/>
                  </a:cubicBezTo>
                  <a:cubicBezTo>
                    <a:pt x="1" y="2013"/>
                    <a:pt x="572" y="2596"/>
                    <a:pt x="1287" y="2596"/>
                  </a:cubicBezTo>
                  <a:cubicBezTo>
                    <a:pt x="2001" y="2596"/>
                    <a:pt x="2585" y="2013"/>
                    <a:pt x="2585" y="1299"/>
                  </a:cubicBezTo>
                  <a:cubicBezTo>
                    <a:pt x="2585" y="584"/>
                    <a:pt x="2001" y="1"/>
                    <a:pt x="1287" y="1"/>
                  </a:cubicBezTo>
                  <a:close/>
                </a:path>
              </a:pathLst>
            </a:custGeom>
            <a:solidFill>
              <a:srgbClr val="0083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4775215" y="1541599"/>
              <a:ext cx="199001" cy="147850"/>
            </a:xfrm>
            <a:custGeom>
              <a:rect b="b" l="l" r="r" t="t"/>
              <a:pathLst>
                <a:path extrusionOk="0" h="4645" w="6252">
                  <a:moveTo>
                    <a:pt x="1834" y="1811"/>
                  </a:moveTo>
                  <a:cubicBezTo>
                    <a:pt x="2168" y="1811"/>
                    <a:pt x="2465" y="1989"/>
                    <a:pt x="2644" y="2239"/>
                  </a:cubicBezTo>
                  <a:cubicBezTo>
                    <a:pt x="2680" y="2394"/>
                    <a:pt x="2739" y="2525"/>
                    <a:pt x="2799" y="2656"/>
                  </a:cubicBezTo>
                  <a:cubicBezTo>
                    <a:pt x="2799" y="2704"/>
                    <a:pt x="2811" y="2751"/>
                    <a:pt x="2811" y="2787"/>
                  </a:cubicBezTo>
                  <a:cubicBezTo>
                    <a:pt x="2811" y="3335"/>
                    <a:pt x="2382" y="3775"/>
                    <a:pt x="1834" y="3775"/>
                  </a:cubicBezTo>
                  <a:cubicBezTo>
                    <a:pt x="1298" y="3775"/>
                    <a:pt x="846" y="3347"/>
                    <a:pt x="846" y="2787"/>
                  </a:cubicBezTo>
                  <a:cubicBezTo>
                    <a:pt x="846" y="2251"/>
                    <a:pt x="1275" y="1811"/>
                    <a:pt x="1834" y="1811"/>
                  </a:cubicBezTo>
                  <a:close/>
                  <a:moveTo>
                    <a:pt x="1834" y="1263"/>
                  </a:moveTo>
                  <a:cubicBezTo>
                    <a:pt x="2108" y="1263"/>
                    <a:pt x="2382" y="1334"/>
                    <a:pt x="2620" y="1489"/>
                  </a:cubicBezTo>
                  <a:cubicBezTo>
                    <a:pt x="2608" y="1561"/>
                    <a:pt x="2608" y="1644"/>
                    <a:pt x="2584" y="1727"/>
                  </a:cubicBezTo>
                  <a:cubicBezTo>
                    <a:pt x="2382" y="1572"/>
                    <a:pt x="2108" y="1465"/>
                    <a:pt x="1822" y="1465"/>
                  </a:cubicBezTo>
                  <a:cubicBezTo>
                    <a:pt x="1120" y="1465"/>
                    <a:pt x="536" y="2049"/>
                    <a:pt x="536" y="2763"/>
                  </a:cubicBezTo>
                  <a:cubicBezTo>
                    <a:pt x="536" y="3477"/>
                    <a:pt x="1108" y="4061"/>
                    <a:pt x="1822" y="4061"/>
                  </a:cubicBezTo>
                  <a:cubicBezTo>
                    <a:pt x="2453" y="4061"/>
                    <a:pt x="2953" y="3632"/>
                    <a:pt x="3096" y="3049"/>
                  </a:cubicBezTo>
                  <a:cubicBezTo>
                    <a:pt x="3156" y="3108"/>
                    <a:pt x="3215" y="3156"/>
                    <a:pt x="3275" y="3216"/>
                  </a:cubicBezTo>
                  <a:cubicBezTo>
                    <a:pt x="3084" y="3870"/>
                    <a:pt x="2501" y="4299"/>
                    <a:pt x="1834" y="4299"/>
                  </a:cubicBezTo>
                  <a:cubicBezTo>
                    <a:pt x="1001" y="4299"/>
                    <a:pt x="310" y="3608"/>
                    <a:pt x="310" y="2775"/>
                  </a:cubicBezTo>
                  <a:cubicBezTo>
                    <a:pt x="310" y="1942"/>
                    <a:pt x="1001" y="1263"/>
                    <a:pt x="1834" y="1263"/>
                  </a:cubicBezTo>
                  <a:close/>
                  <a:moveTo>
                    <a:pt x="4430" y="1"/>
                  </a:moveTo>
                  <a:cubicBezTo>
                    <a:pt x="3644" y="1"/>
                    <a:pt x="2977" y="501"/>
                    <a:pt x="2703" y="1203"/>
                  </a:cubicBezTo>
                  <a:cubicBezTo>
                    <a:pt x="2441" y="1049"/>
                    <a:pt x="2144" y="977"/>
                    <a:pt x="1834" y="977"/>
                  </a:cubicBezTo>
                  <a:cubicBezTo>
                    <a:pt x="822" y="977"/>
                    <a:pt x="1" y="1799"/>
                    <a:pt x="1" y="2811"/>
                  </a:cubicBezTo>
                  <a:cubicBezTo>
                    <a:pt x="1" y="3823"/>
                    <a:pt x="822" y="4644"/>
                    <a:pt x="1834" y="4644"/>
                  </a:cubicBezTo>
                  <a:cubicBezTo>
                    <a:pt x="2608" y="4644"/>
                    <a:pt x="3287" y="4168"/>
                    <a:pt x="3561" y="3430"/>
                  </a:cubicBezTo>
                  <a:cubicBezTo>
                    <a:pt x="3811" y="3573"/>
                    <a:pt x="4108" y="3656"/>
                    <a:pt x="4430" y="3656"/>
                  </a:cubicBezTo>
                  <a:cubicBezTo>
                    <a:pt x="4846" y="3656"/>
                    <a:pt x="5251" y="3513"/>
                    <a:pt x="5585" y="3251"/>
                  </a:cubicBezTo>
                  <a:cubicBezTo>
                    <a:pt x="5894" y="3001"/>
                    <a:pt x="6132" y="2632"/>
                    <a:pt x="6216" y="2239"/>
                  </a:cubicBezTo>
                  <a:cubicBezTo>
                    <a:pt x="6228" y="2144"/>
                    <a:pt x="6192" y="2049"/>
                    <a:pt x="6097" y="2037"/>
                  </a:cubicBezTo>
                  <a:cubicBezTo>
                    <a:pt x="6086" y="2035"/>
                    <a:pt x="6076" y="2035"/>
                    <a:pt x="6065" y="2035"/>
                  </a:cubicBezTo>
                  <a:cubicBezTo>
                    <a:pt x="5991" y="2035"/>
                    <a:pt x="5917" y="2072"/>
                    <a:pt x="5906" y="2156"/>
                  </a:cubicBezTo>
                  <a:cubicBezTo>
                    <a:pt x="5739" y="2835"/>
                    <a:pt x="5144" y="3335"/>
                    <a:pt x="4430" y="3335"/>
                  </a:cubicBezTo>
                  <a:cubicBezTo>
                    <a:pt x="3882" y="3335"/>
                    <a:pt x="3394" y="3037"/>
                    <a:pt x="3120" y="2561"/>
                  </a:cubicBezTo>
                  <a:cubicBezTo>
                    <a:pt x="3096" y="2406"/>
                    <a:pt x="3037" y="2263"/>
                    <a:pt x="2965" y="2120"/>
                  </a:cubicBezTo>
                  <a:cubicBezTo>
                    <a:pt x="2763" y="1191"/>
                    <a:pt x="3477" y="310"/>
                    <a:pt x="4430" y="310"/>
                  </a:cubicBezTo>
                  <a:cubicBezTo>
                    <a:pt x="5144" y="310"/>
                    <a:pt x="5739" y="787"/>
                    <a:pt x="5906" y="1489"/>
                  </a:cubicBezTo>
                  <a:cubicBezTo>
                    <a:pt x="5916" y="1560"/>
                    <a:pt x="5986" y="1613"/>
                    <a:pt x="6058" y="1613"/>
                  </a:cubicBezTo>
                  <a:cubicBezTo>
                    <a:pt x="6071" y="1613"/>
                    <a:pt x="6084" y="1612"/>
                    <a:pt x="6097" y="1608"/>
                  </a:cubicBezTo>
                  <a:cubicBezTo>
                    <a:pt x="6192" y="1584"/>
                    <a:pt x="6251" y="1501"/>
                    <a:pt x="6216" y="1406"/>
                  </a:cubicBezTo>
                  <a:cubicBezTo>
                    <a:pt x="6132" y="1013"/>
                    <a:pt x="5906" y="656"/>
                    <a:pt x="5585" y="394"/>
                  </a:cubicBezTo>
                  <a:cubicBezTo>
                    <a:pt x="5251" y="132"/>
                    <a:pt x="4846" y="1"/>
                    <a:pt x="4430" y="1"/>
                  </a:cubicBezTo>
                  <a:close/>
                </a:path>
              </a:pathLst>
            </a:custGeom>
            <a:solidFill>
              <a:srgbClr val="0083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4901803" y="1574957"/>
              <a:ext cx="28838" cy="50069"/>
            </a:xfrm>
            <a:custGeom>
              <a:rect b="b" l="l" r="r" t="t"/>
              <a:pathLst>
                <a:path extrusionOk="0" h="1573" w="906">
                  <a:moveTo>
                    <a:pt x="429" y="322"/>
                  </a:moveTo>
                  <a:lnTo>
                    <a:pt x="429" y="596"/>
                  </a:lnTo>
                  <a:cubicBezTo>
                    <a:pt x="310" y="548"/>
                    <a:pt x="274" y="513"/>
                    <a:pt x="274" y="453"/>
                  </a:cubicBezTo>
                  <a:cubicBezTo>
                    <a:pt x="274" y="358"/>
                    <a:pt x="358" y="334"/>
                    <a:pt x="429" y="322"/>
                  </a:cubicBezTo>
                  <a:close/>
                  <a:moveTo>
                    <a:pt x="512" y="894"/>
                  </a:moveTo>
                  <a:cubicBezTo>
                    <a:pt x="631" y="941"/>
                    <a:pt x="667" y="1001"/>
                    <a:pt x="667" y="1072"/>
                  </a:cubicBezTo>
                  <a:cubicBezTo>
                    <a:pt x="667" y="1167"/>
                    <a:pt x="608" y="1215"/>
                    <a:pt x="512" y="1227"/>
                  </a:cubicBezTo>
                  <a:lnTo>
                    <a:pt x="512" y="894"/>
                  </a:lnTo>
                  <a:close/>
                  <a:moveTo>
                    <a:pt x="453" y="1"/>
                  </a:moveTo>
                  <a:cubicBezTo>
                    <a:pt x="429" y="1"/>
                    <a:pt x="393" y="24"/>
                    <a:pt x="393" y="48"/>
                  </a:cubicBezTo>
                  <a:lnTo>
                    <a:pt x="393" y="108"/>
                  </a:lnTo>
                  <a:cubicBezTo>
                    <a:pt x="167" y="132"/>
                    <a:pt x="24" y="251"/>
                    <a:pt x="24" y="477"/>
                  </a:cubicBezTo>
                  <a:cubicBezTo>
                    <a:pt x="24" y="715"/>
                    <a:pt x="203" y="798"/>
                    <a:pt x="393" y="870"/>
                  </a:cubicBezTo>
                  <a:lnTo>
                    <a:pt x="393" y="1239"/>
                  </a:lnTo>
                  <a:cubicBezTo>
                    <a:pt x="286" y="1227"/>
                    <a:pt x="250" y="1179"/>
                    <a:pt x="155" y="1120"/>
                  </a:cubicBezTo>
                  <a:cubicBezTo>
                    <a:pt x="138" y="1108"/>
                    <a:pt x="122" y="1102"/>
                    <a:pt x="106" y="1102"/>
                  </a:cubicBezTo>
                  <a:cubicBezTo>
                    <a:pt x="46" y="1102"/>
                    <a:pt x="0" y="1182"/>
                    <a:pt x="0" y="1239"/>
                  </a:cubicBezTo>
                  <a:cubicBezTo>
                    <a:pt x="0" y="1275"/>
                    <a:pt x="12" y="1298"/>
                    <a:pt x="24" y="1310"/>
                  </a:cubicBezTo>
                  <a:cubicBezTo>
                    <a:pt x="96" y="1417"/>
                    <a:pt x="262" y="1465"/>
                    <a:pt x="393" y="1465"/>
                  </a:cubicBezTo>
                  <a:lnTo>
                    <a:pt x="393" y="1525"/>
                  </a:lnTo>
                  <a:cubicBezTo>
                    <a:pt x="393" y="1548"/>
                    <a:pt x="429" y="1572"/>
                    <a:pt x="453" y="1572"/>
                  </a:cubicBezTo>
                  <a:cubicBezTo>
                    <a:pt x="488" y="1572"/>
                    <a:pt x="512" y="1548"/>
                    <a:pt x="512" y="1525"/>
                  </a:cubicBezTo>
                  <a:lnTo>
                    <a:pt x="512" y="1465"/>
                  </a:lnTo>
                  <a:cubicBezTo>
                    <a:pt x="715" y="1429"/>
                    <a:pt x="869" y="1298"/>
                    <a:pt x="869" y="1060"/>
                  </a:cubicBezTo>
                  <a:cubicBezTo>
                    <a:pt x="905" y="810"/>
                    <a:pt x="739" y="715"/>
                    <a:pt x="536" y="644"/>
                  </a:cubicBezTo>
                  <a:lnTo>
                    <a:pt x="536" y="298"/>
                  </a:lnTo>
                  <a:cubicBezTo>
                    <a:pt x="608" y="298"/>
                    <a:pt x="631" y="322"/>
                    <a:pt x="715" y="358"/>
                  </a:cubicBezTo>
                  <a:cubicBezTo>
                    <a:pt x="728" y="367"/>
                    <a:pt x="742" y="372"/>
                    <a:pt x="758" y="372"/>
                  </a:cubicBezTo>
                  <a:cubicBezTo>
                    <a:pt x="784" y="372"/>
                    <a:pt x="811" y="355"/>
                    <a:pt x="834" y="310"/>
                  </a:cubicBezTo>
                  <a:cubicBezTo>
                    <a:pt x="858" y="274"/>
                    <a:pt x="869" y="215"/>
                    <a:pt x="810" y="167"/>
                  </a:cubicBezTo>
                  <a:cubicBezTo>
                    <a:pt x="739" y="108"/>
                    <a:pt x="619" y="96"/>
                    <a:pt x="512" y="96"/>
                  </a:cubicBezTo>
                  <a:lnTo>
                    <a:pt x="512" y="48"/>
                  </a:lnTo>
                  <a:cubicBezTo>
                    <a:pt x="512" y="24"/>
                    <a:pt x="488" y="1"/>
                    <a:pt x="453" y="1"/>
                  </a:cubicBezTo>
                  <a:close/>
                </a:path>
              </a:pathLst>
            </a:custGeom>
            <a:solidFill>
              <a:srgbClr val="0083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4"/>
            <p:cNvSpPr/>
            <p:nvPr/>
          </p:nvSpPr>
          <p:spPr>
            <a:xfrm>
              <a:off x="4670239" y="1657269"/>
              <a:ext cx="359679" cy="206163"/>
            </a:xfrm>
            <a:custGeom>
              <a:rect b="b" l="l" r="r" t="t"/>
              <a:pathLst>
                <a:path extrusionOk="0" h="6477" w="11300">
                  <a:moveTo>
                    <a:pt x="3590" y="1935"/>
                  </a:moveTo>
                  <a:cubicBezTo>
                    <a:pt x="3607" y="1935"/>
                    <a:pt x="3623" y="1948"/>
                    <a:pt x="3632" y="1975"/>
                  </a:cubicBezTo>
                  <a:cubicBezTo>
                    <a:pt x="3715" y="2129"/>
                    <a:pt x="4727" y="4832"/>
                    <a:pt x="4751" y="4939"/>
                  </a:cubicBezTo>
                  <a:cubicBezTo>
                    <a:pt x="4775" y="4951"/>
                    <a:pt x="4751" y="4975"/>
                    <a:pt x="4727" y="4987"/>
                  </a:cubicBezTo>
                  <a:lnTo>
                    <a:pt x="4013" y="5261"/>
                  </a:lnTo>
                  <a:cubicBezTo>
                    <a:pt x="3965" y="5130"/>
                    <a:pt x="2941" y="2403"/>
                    <a:pt x="2870" y="2213"/>
                  </a:cubicBezTo>
                  <a:lnTo>
                    <a:pt x="3572" y="1939"/>
                  </a:lnTo>
                  <a:cubicBezTo>
                    <a:pt x="3578" y="1936"/>
                    <a:pt x="3584" y="1935"/>
                    <a:pt x="3590" y="1935"/>
                  </a:cubicBezTo>
                  <a:close/>
                  <a:moveTo>
                    <a:pt x="2584" y="2308"/>
                  </a:moveTo>
                  <a:lnTo>
                    <a:pt x="3727" y="5368"/>
                  </a:lnTo>
                  <a:cubicBezTo>
                    <a:pt x="3180" y="5570"/>
                    <a:pt x="1810" y="6082"/>
                    <a:pt x="1584" y="6166"/>
                  </a:cubicBezTo>
                  <a:cubicBezTo>
                    <a:pt x="1577" y="6172"/>
                    <a:pt x="1569" y="6175"/>
                    <a:pt x="1560" y="6175"/>
                  </a:cubicBezTo>
                  <a:cubicBezTo>
                    <a:pt x="1537" y="6175"/>
                    <a:pt x="1509" y="6156"/>
                    <a:pt x="1501" y="6130"/>
                  </a:cubicBezTo>
                  <a:lnTo>
                    <a:pt x="394" y="3201"/>
                  </a:lnTo>
                  <a:cubicBezTo>
                    <a:pt x="382" y="3177"/>
                    <a:pt x="394" y="3130"/>
                    <a:pt x="441" y="3118"/>
                  </a:cubicBezTo>
                  <a:cubicBezTo>
                    <a:pt x="1144" y="2844"/>
                    <a:pt x="2096" y="2487"/>
                    <a:pt x="2584" y="2308"/>
                  </a:cubicBezTo>
                  <a:close/>
                  <a:moveTo>
                    <a:pt x="10358" y="1"/>
                  </a:moveTo>
                  <a:cubicBezTo>
                    <a:pt x="10108" y="1"/>
                    <a:pt x="9869" y="131"/>
                    <a:pt x="9692" y="308"/>
                  </a:cubicBezTo>
                  <a:lnTo>
                    <a:pt x="7966" y="1737"/>
                  </a:lnTo>
                  <a:cubicBezTo>
                    <a:pt x="7883" y="1522"/>
                    <a:pt x="7668" y="1308"/>
                    <a:pt x="7263" y="1308"/>
                  </a:cubicBezTo>
                  <a:cubicBezTo>
                    <a:pt x="6756" y="1308"/>
                    <a:pt x="6387" y="1304"/>
                    <a:pt x="6108" y="1304"/>
                  </a:cubicBezTo>
                  <a:cubicBezTo>
                    <a:pt x="5503" y="1304"/>
                    <a:pt x="5318" y="1321"/>
                    <a:pt x="5049" y="1427"/>
                  </a:cubicBezTo>
                  <a:lnTo>
                    <a:pt x="3953" y="1868"/>
                  </a:lnTo>
                  <a:lnTo>
                    <a:pt x="3930" y="1820"/>
                  </a:lnTo>
                  <a:cubicBezTo>
                    <a:pt x="3875" y="1675"/>
                    <a:pt x="3745" y="1592"/>
                    <a:pt x="3597" y="1592"/>
                  </a:cubicBezTo>
                  <a:cubicBezTo>
                    <a:pt x="3550" y="1592"/>
                    <a:pt x="3502" y="1600"/>
                    <a:pt x="3453" y="1618"/>
                  </a:cubicBezTo>
                  <a:lnTo>
                    <a:pt x="2620" y="1927"/>
                  </a:lnTo>
                  <a:cubicBezTo>
                    <a:pt x="2251" y="2058"/>
                    <a:pt x="1108" y="2510"/>
                    <a:pt x="298" y="2808"/>
                  </a:cubicBezTo>
                  <a:cubicBezTo>
                    <a:pt x="96" y="2880"/>
                    <a:pt x="1" y="3106"/>
                    <a:pt x="84" y="3308"/>
                  </a:cubicBezTo>
                  <a:lnTo>
                    <a:pt x="1179" y="6225"/>
                  </a:lnTo>
                  <a:cubicBezTo>
                    <a:pt x="1234" y="6389"/>
                    <a:pt x="1379" y="6476"/>
                    <a:pt x="1540" y="6476"/>
                  </a:cubicBezTo>
                  <a:cubicBezTo>
                    <a:pt x="1590" y="6476"/>
                    <a:pt x="1641" y="6468"/>
                    <a:pt x="1691" y="6451"/>
                  </a:cubicBezTo>
                  <a:cubicBezTo>
                    <a:pt x="1941" y="6368"/>
                    <a:pt x="3608" y="5725"/>
                    <a:pt x="3977" y="5594"/>
                  </a:cubicBezTo>
                  <a:lnTo>
                    <a:pt x="4858" y="5261"/>
                  </a:lnTo>
                  <a:cubicBezTo>
                    <a:pt x="5049" y="5189"/>
                    <a:pt x="5144" y="4975"/>
                    <a:pt x="5061" y="4785"/>
                  </a:cubicBezTo>
                  <a:lnTo>
                    <a:pt x="5049" y="4737"/>
                  </a:lnTo>
                  <a:cubicBezTo>
                    <a:pt x="5620" y="4499"/>
                    <a:pt x="5632" y="4475"/>
                    <a:pt x="6228" y="4475"/>
                  </a:cubicBezTo>
                  <a:cubicBezTo>
                    <a:pt x="6311" y="4475"/>
                    <a:pt x="6394" y="4404"/>
                    <a:pt x="6394" y="4308"/>
                  </a:cubicBezTo>
                  <a:cubicBezTo>
                    <a:pt x="6394" y="4225"/>
                    <a:pt x="6311" y="4142"/>
                    <a:pt x="6228" y="4142"/>
                  </a:cubicBezTo>
                  <a:cubicBezTo>
                    <a:pt x="5585" y="4142"/>
                    <a:pt x="5525" y="4189"/>
                    <a:pt x="4930" y="4439"/>
                  </a:cubicBezTo>
                  <a:lnTo>
                    <a:pt x="4073" y="2153"/>
                  </a:lnTo>
                  <a:lnTo>
                    <a:pt x="5168" y="1689"/>
                  </a:lnTo>
                  <a:cubicBezTo>
                    <a:pt x="5361" y="1615"/>
                    <a:pt x="5513" y="1601"/>
                    <a:pt x="5986" y="1601"/>
                  </a:cubicBezTo>
                  <a:cubicBezTo>
                    <a:pt x="6270" y="1601"/>
                    <a:pt x="6670" y="1606"/>
                    <a:pt x="7263" y="1606"/>
                  </a:cubicBezTo>
                  <a:cubicBezTo>
                    <a:pt x="7442" y="1606"/>
                    <a:pt x="7561" y="1665"/>
                    <a:pt x="7644" y="1784"/>
                  </a:cubicBezTo>
                  <a:cubicBezTo>
                    <a:pt x="7704" y="1868"/>
                    <a:pt x="7704" y="1963"/>
                    <a:pt x="7716" y="1987"/>
                  </a:cubicBezTo>
                  <a:cubicBezTo>
                    <a:pt x="7716" y="2046"/>
                    <a:pt x="7668" y="2344"/>
                    <a:pt x="7382" y="2391"/>
                  </a:cubicBezTo>
                  <a:cubicBezTo>
                    <a:pt x="6942" y="2463"/>
                    <a:pt x="5989" y="2594"/>
                    <a:pt x="5978" y="2594"/>
                  </a:cubicBezTo>
                  <a:cubicBezTo>
                    <a:pt x="5882" y="2606"/>
                    <a:pt x="5823" y="2689"/>
                    <a:pt x="5835" y="2772"/>
                  </a:cubicBezTo>
                  <a:cubicBezTo>
                    <a:pt x="5858" y="2844"/>
                    <a:pt x="5918" y="2903"/>
                    <a:pt x="6001" y="2903"/>
                  </a:cubicBezTo>
                  <a:lnTo>
                    <a:pt x="6037" y="2903"/>
                  </a:lnTo>
                  <a:cubicBezTo>
                    <a:pt x="6049" y="2903"/>
                    <a:pt x="7001" y="2772"/>
                    <a:pt x="7442" y="2701"/>
                  </a:cubicBezTo>
                  <a:cubicBezTo>
                    <a:pt x="7859" y="2630"/>
                    <a:pt x="8014" y="2284"/>
                    <a:pt x="8037" y="2046"/>
                  </a:cubicBezTo>
                  <a:lnTo>
                    <a:pt x="9919" y="498"/>
                  </a:lnTo>
                  <a:cubicBezTo>
                    <a:pt x="10039" y="385"/>
                    <a:pt x="10193" y="287"/>
                    <a:pt x="10356" y="287"/>
                  </a:cubicBezTo>
                  <a:cubicBezTo>
                    <a:pt x="10451" y="287"/>
                    <a:pt x="10549" y="320"/>
                    <a:pt x="10645" y="403"/>
                  </a:cubicBezTo>
                  <a:cubicBezTo>
                    <a:pt x="10942" y="701"/>
                    <a:pt x="10681" y="1058"/>
                    <a:pt x="10597" y="1141"/>
                  </a:cubicBezTo>
                  <a:cubicBezTo>
                    <a:pt x="10526" y="1213"/>
                    <a:pt x="8240" y="3677"/>
                    <a:pt x="8240" y="3677"/>
                  </a:cubicBezTo>
                  <a:cubicBezTo>
                    <a:pt x="7906" y="4070"/>
                    <a:pt x="7466" y="4130"/>
                    <a:pt x="7263" y="4130"/>
                  </a:cubicBezTo>
                  <a:lnTo>
                    <a:pt x="6966" y="4130"/>
                  </a:lnTo>
                  <a:cubicBezTo>
                    <a:pt x="6882" y="4130"/>
                    <a:pt x="6811" y="4201"/>
                    <a:pt x="6811" y="4296"/>
                  </a:cubicBezTo>
                  <a:cubicBezTo>
                    <a:pt x="6811" y="4380"/>
                    <a:pt x="6882" y="4463"/>
                    <a:pt x="6966" y="4463"/>
                  </a:cubicBezTo>
                  <a:lnTo>
                    <a:pt x="7287" y="4463"/>
                  </a:lnTo>
                  <a:cubicBezTo>
                    <a:pt x="7502" y="4439"/>
                    <a:pt x="8061" y="4368"/>
                    <a:pt x="8478" y="3892"/>
                  </a:cubicBezTo>
                  <a:lnTo>
                    <a:pt x="10835" y="1344"/>
                  </a:lnTo>
                  <a:cubicBezTo>
                    <a:pt x="11062" y="1153"/>
                    <a:pt x="11300" y="629"/>
                    <a:pt x="10871" y="213"/>
                  </a:cubicBezTo>
                  <a:cubicBezTo>
                    <a:pt x="10706" y="62"/>
                    <a:pt x="10530" y="1"/>
                    <a:pt x="10358" y="1"/>
                  </a:cubicBezTo>
                  <a:close/>
                </a:path>
              </a:pathLst>
            </a:custGeom>
            <a:solidFill>
              <a:srgbClr val="0083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24"/>
          <p:cNvSpPr/>
          <p:nvPr/>
        </p:nvSpPr>
        <p:spPr>
          <a:xfrm>
            <a:off x="4377919" y="1898126"/>
            <a:ext cx="506108" cy="433826"/>
          </a:xfrm>
          <a:custGeom>
            <a:rect b="b" l="l" r="r" t="t"/>
            <a:pathLst>
              <a:path extrusionOk="0" h="9799" w="11431">
                <a:moveTo>
                  <a:pt x="4347" y="1"/>
                </a:moveTo>
                <a:cubicBezTo>
                  <a:pt x="3957" y="1"/>
                  <a:pt x="3588" y="148"/>
                  <a:pt x="3311" y="435"/>
                </a:cubicBezTo>
                <a:lnTo>
                  <a:pt x="3287" y="447"/>
                </a:lnTo>
                <a:lnTo>
                  <a:pt x="3275" y="447"/>
                </a:lnTo>
                <a:cubicBezTo>
                  <a:pt x="3189" y="435"/>
                  <a:pt x="3104" y="429"/>
                  <a:pt x="3019" y="429"/>
                </a:cubicBezTo>
                <a:cubicBezTo>
                  <a:pt x="2531" y="429"/>
                  <a:pt x="2074" y="633"/>
                  <a:pt x="1739" y="1019"/>
                </a:cubicBezTo>
                <a:cubicBezTo>
                  <a:pt x="1358" y="1459"/>
                  <a:pt x="1239" y="2055"/>
                  <a:pt x="1418" y="2602"/>
                </a:cubicBezTo>
                <a:lnTo>
                  <a:pt x="1418" y="2626"/>
                </a:lnTo>
                <a:lnTo>
                  <a:pt x="1406" y="2638"/>
                </a:lnTo>
                <a:cubicBezTo>
                  <a:pt x="549" y="3007"/>
                  <a:pt x="1" y="3841"/>
                  <a:pt x="1" y="4769"/>
                </a:cubicBezTo>
                <a:cubicBezTo>
                  <a:pt x="1" y="5507"/>
                  <a:pt x="346" y="6198"/>
                  <a:pt x="941" y="6627"/>
                </a:cubicBezTo>
                <a:lnTo>
                  <a:pt x="953" y="6638"/>
                </a:lnTo>
                <a:lnTo>
                  <a:pt x="941" y="6650"/>
                </a:lnTo>
                <a:cubicBezTo>
                  <a:pt x="608" y="7281"/>
                  <a:pt x="703" y="7996"/>
                  <a:pt x="1168" y="8532"/>
                </a:cubicBezTo>
                <a:cubicBezTo>
                  <a:pt x="1492" y="8915"/>
                  <a:pt x="1937" y="9116"/>
                  <a:pt x="2409" y="9116"/>
                </a:cubicBezTo>
                <a:cubicBezTo>
                  <a:pt x="2597" y="9116"/>
                  <a:pt x="2788" y="9084"/>
                  <a:pt x="2977" y="9020"/>
                </a:cubicBezTo>
                <a:lnTo>
                  <a:pt x="2989" y="9020"/>
                </a:lnTo>
                <a:lnTo>
                  <a:pt x="3013" y="9032"/>
                </a:lnTo>
                <a:cubicBezTo>
                  <a:pt x="3108" y="9210"/>
                  <a:pt x="3251" y="9377"/>
                  <a:pt x="3406" y="9496"/>
                </a:cubicBezTo>
                <a:cubicBezTo>
                  <a:pt x="3433" y="9523"/>
                  <a:pt x="3473" y="9536"/>
                  <a:pt x="3511" y="9536"/>
                </a:cubicBezTo>
                <a:cubicBezTo>
                  <a:pt x="3524" y="9536"/>
                  <a:pt x="3537" y="9535"/>
                  <a:pt x="3549" y="9532"/>
                </a:cubicBezTo>
                <a:cubicBezTo>
                  <a:pt x="3585" y="9532"/>
                  <a:pt x="3632" y="9496"/>
                  <a:pt x="3668" y="9472"/>
                </a:cubicBezTo>
                <a:cubicBezTo>
                  <a:pt x="3692" y="9436"/>
                  <a:pt x="3704" y="9377"/>
                  <a:pt x="3692" y="9329"/>
                </a:cubicBezTo>
                <a:cubicBezTo>
                  <a:pt x="3692" y="9294"/>
                  <a:pt x="3668" y="9246"/>
                  <a:pt x="3632" y="9210"/>
                </a:cubicBezTo>
                <a:cubicBezTo>
                  <a:pt x="3466" y="9079"/>
                  <a:pt x="3335" y="8913"/>
                  <a:pt x="3263" y="8710"/>
                </a:cubicBezTo>
                <a:cubicBezTo>
                  <a:pt x="3251" y="8663"/>
                  <a:pt x="3204" y="8639"/>
                  <a:pt x="3156" y="8603"/>
                </a:cubicBezTo>
                <a:cubicBezTo>
                  <a:pt x="3132" y="8597"/>
                  <a:pt x="3111" y="8594"/>
                  <a:pt x="3090" y="8594"/>
                </a:cubicBezTo>
                <a:cubicBezTo>
                  <a:pt x="3070" y="8594"/>
                  <a:pt x="3049" y="8597"/>
                  <a:pt x="3025" y="8603"/>
                </a:cubicBezTo>
                <a:cubicBezTo>
                  <a:pt x="2841" y="8695"/>
                  <a:pt x="2642" y="8741"/>
                  <a:pt x="2443" y="8741"/>
                </a:cubicBezTo>
                <a:cubicBezTo>
                  <a:pt x="2177" y="8741"/>
                  <a:pt x="1911" y="8659"/>
                  <a:pt x="1680" y="8496"/>
                </a:cubicBezTo>
                <a:cubicBezTo>
                  <a:pt x="1287" y="8222"/>
                  <a:pt x="1072" y="7758"/>
                  <a:pt x="1120" y="7281"/>
                </a:cubicBezTo>
                <a:cubicBezTo>
                  <a:pt x="1191" y="6615"/>
                  <a:pt x="1763" y="6091"/>
                  <a:pt x="2442" y="6091"/>
                </a:cubicBezTo>
                <a:cubicBezTo>
                  <a:pt x="2537" y="6091"/>
                  <a:pt x="2620" y="6019"/>
                  <a:pt x="2620" y="5912"/>
                </a:cubicBezTo>
                <a:cubicBezTo>
                  <a:pt x="2620" y="5817"/>
                  <a:pt x="2549" y="5734"/>
                  <a:pt x="2442" y="5734"/>
                </a:cubicBezTo>
                <a:cubicBezTo>
                  <a:pt x="1965" y="5734"/>
                  <a:pt x="1501" y="5936"/>
                  <a:pt x="1180" y="6317"/>
                </a:cubicBezTo>
                <a:lnTo>
                  <a:pt x="1168" y="6329"/>
                </a:lnTo>
                <a:lnTo>
                  <a:pt x="1144" y="6317"/>
                </a:lnTo>
                <a:cubicBezTo>
                  <a:pt x="644" y="5936"/>
                  <a:pt x="358" y="5365"/>
                  <a:pt x="358" y="4733"/>
                </a:cubicBezTo>
                <a:cubicBezTo>
                  <a:pt x="358" y="3948"/>
                  <a:pt x="822" y="3233"/>
                  <a:pt x="1549" y="2936"/>
                </a:cubicBezTo>
                <a:lnTo>
                  <a:pt x="1561" y="2912"/>
                </a:lnTo>
                <a:lnTo>
                  <a:pt x="1584" y="2936"/>
                </a:lnTo>
                <a:cubicBezTo>
                  <a:pt x="1882" y="3436"/>
                  <a:pt x="2430" y="3757"/>
                  <a:pt x="3025" y="3757"/>
                </a:cubicBezTo>
                <a:cubicBezTo>
                  <a:pt x="3108" y="3757"/>
                  <a:pt x="3204" y="3674"/>
                  <a:pt x="3204" y="3567"/>
                </a:cubicBezTo>
                <a:cubicBezTo>
                  <a:pt x="3204" y="3471"/>
                  <a:pt x="3132" y="3388"/>
                  <a:pt x="3025" y="3388"/>
                </a:cubicBezTo>
                <a:cubicBezTo>
                  <a:pt x="2501" y="3388"/>
                  <a:pt x="2025" y="3079"/>
                  <a:pt x="1822" y="2614"/>
                </a:cubicBezTo>
                <a:cubicBezTo>
                  <a:pt x="1620" y="2186"/>
                  <a:pt x="1668" y="1709"/>
                  <a:pt x="1942" y="1328"/>
                </a:cubicBezTo>
                <a:cubicBezTo>
                  <a:pt x="2196" y="946"/>
                  <a:pt x="2608" y="744"/>
                  <a:pt x="3058" y="744"/>
                </a:cubicBezTo>
                <a:cubicBezTo>
                  <a:pt x="3071" y="744"/>
                  <a:pt x="3084" y="745"/>
                  <a:pt x="3096" y="745"/>
                </a:cubicBezTo>
                <a:cubicBezTo>
                  <a:pt x="3549" y="769"/>
                  <a:pt x="3930" y="995"/>
                  <a:pt x="4156" y="1388"/>
                </a:cubicBezTo>
                <a:cubicBezTo>
                  <a:pt x="4189" y="1437"/>
                  <a:pt x="4245" y="1464"/>
                  <a:pt x="4307" y="1464"/>
                </a:cubicBezTo>
                <a:cubicBezTo>
                  <a:pt x="4335" y="1464"/>
                  <a:pt x="4365" y="1458"/>
                  <a:pt x="4394" y="1447"/>
                </a:cubicBezTo>
                <a:cubicBezTo>
                  <a:pt x="4466" y="1400"/>
                  <a:pt x="4501" y="1293"/>
                  <a:pt x="4454" y="1209"/>
                </a:cubicBezTo>
                <a:cubicBezTo>
                  <a:pt x="4275" y="923"/>
                  <a:pt x="4037" y="697"/>
                  <a:pt x="3727" y="554"/>
                </a:cubicBezTo>
                <a:lnTo>
                  <a:pt x="3692" y="531"/>
                </a:lnTo>
                <a:lnTo>
                  <a:pt x="3727" y="519"/>
                </a:lnTo>
                <a:cubicBezTo>
                  <a:pt x="3925" y="392"/>
                  <a:pt x="4142" y="329"/>
                  <a:pt x="4362" y="329"/>
                </a:cubicBezTo>
                <a:cubicBezTo>
                  <a:pt x="4553" y="329"/>
                  <a:pt x="4747" y="377"/>
                  <a:pt x="4930" y="471"/>
                </a:cubicBezTo>
                <a:cubicBezTo>
                  <a:pt x="5311" y="685"/>
                  <a:pt x="5537" y="1066"/>
                  <a:pt x="5537" y="1519"/>
                </a:cubicBezTo>
                <a:lnTo>
                  <a:pt x="5537" y="4031"/>
                </a:lnTo>
                <a:lnTo>
                  <a:pt x="5513" y="4031"/>
                </a:lnTo>
                <a:cubicBezTo>
                  <a:pt x="5156" y="4019"/>
                  <a:pt x="4918" y="3888"/>
                  <a:pt x="4751" y="3626"/>
                </a:cubicBezTo>
                <a:cubicBezTo>
                  <a:pt x="4719" y="3577"/>
                  <a:pt x="4652" y="3550"/>
                  <a:pt x="4590" y="3550"/>
                </a:cubicBezTo>
                <a:cubicBezTo>
                  <a:pt x="4562" y="3550"/>
                  <a:pt x="4535" y="3556"/>
                  <a:pt x="4513" y="3567"/>
                </a:cubicBezTo>
                <a:cubicBezTo>
                  <a:pt x="4442" y="3614"/>
                  <a:pt x="4406" y="3733"/>
                  <a:pt x="4454" y="3805"/>
                </a:cubicBezTo>
                <a:cubicBezTo>
                  <a:pt x="4680" y="4162"/>
                  <a:pt x="5037" y="4364"/>
                  <a:pt x="5490" y="4376"/>
                </a:cubicBezTo>
                <a:lnTo>
                  <a:pt x="5513" y="4376"/>
                </a:lnTo>
                <a:lnTo>
                  <a:pt x="5513" y="7008"/>
                </a:lnTo>
                <a:lnTo>
                  <a:pt x="5466" y="6984"/>
                </a:lnTo>
                <a:cubicBezTo>
                  <a:pt x="5240" y="6758"/>
                  <a:pt x="4930" y="6638"/>
                  <a:pt x="4620" y="6638"/>
                </a:cubicBezTo>
                <a:lnTo>
                  <a:pt x="3549" y="6638"/>
                </a:lnTo>
                <a:cubicBezTo>
                  <a:pt x="3454" y="6638"/>
                  <a:pt x="3370" y="6710"/>
                  <a:pt x="3370" y="6817"/>
                </a:cubicBezTo>
                <a:cubicBezTo>
                  <a:pt x="3370" y="6900"/>
                  <a:pt x="3442" y="6996"/>
                  <a:pt x="3549" y="6996"/>
                </a:cubicBezTo>
                <a:lnTo>
                  <a:pt x="4620" y="6996"/>
                </a:lnTo>
                <a:cubicBezTo>
                  <a:pt x="5109" y="6996"/>
                  <a:pt x="5490" y="7400"/>
                  <a:pt x="5490" y="7877"/>
                </a:cubicBezTo>
                <a:lnTo>
                  <a:pt x="5490" y="8258"/>
                </a:lnTo>
                <a:cubicBezTo>
                  <a:pt x="5490" y="8603"/>
                  <a:pt x="5347" y="8924"/>
                  <a:pt x="5073" y="9163"/>
                </a:cubicBezTo>
                <a:cubicBezTo>
                  <a:pt x="4859" y="9347"/>
                  <a:pt x="4589" y="9453"/>
                  <a:pt x="4310" y="9453"/>
                </a:cubicBezTo>
                <a:cubicBezTo>
                  <a:pt x="4247" y="9453"/>
                  <a:pt x="4184" y="9447"/>
                  <a:pt x="4120" y="9436"/>
                </a:cubicBezTo>
                <a:lnTo>
                  <a:pt x="4097" y="9436"/>
                </a:lnTo>
                <a:cubicBezTo>
                  <a:pt x="4061" y="9436"/>
                  <a:pt x="4025" y="9448"/>
                  <a:pt x="3989" y="9460"/>
                </a:cubicBezTo>
                <a:cubicBezTo>
                  <a:pt x="3942" y="9496"/>
                  <a:pt x="3930" y="9544"/>
                  <a:pt x="3918" y="9579"/>
                </a:cubicBezTo>
                <a:cubicBezTo>
                  <a:pt x="3906" y="9675"/>
                  <a:pt x="3966" y="9758"/>
                  <a:pt x="4061" y="9782"/>
                </a:cubicBezTo>
                <a:cubicBezTo>
                  <a:pt x="4137" y="9793"/>
                  <a:pt x="4213" y="9799"/>
                  <a:pt x="4289" y="9799"/>
                </a:cubicBezTo>
                <a:cubicBezTo>
                  <a:pt x="4842" y="9799"/>
                  <a:pt x="5372" y="9500"/>
                  <a:pt x="5644" y="9008"/>
                </a:cubicBezTo>
                <a:lnTo>
                  <a:pt x="5656" y="8972"/>
                </a:lnTo>
                <a:lnTo>
                  <a:pt x="5668" y="9008"/>
                </a:lnTo>
                <a:cubicBezTo>
                  <a:pt x="5951" y="9500"/>
                  <a:pt x="6473" y="9799"/>
                  <a:pt x="7024" y="9799"/>
                </a:cubicBezTo>
                <a:cubicBezTo>
                  <a:pt x="7100" y="9799"/>
                  <a:pt x="7176" y="9793"/>
                  <a:pt x="7252" y="9782"/>
                </a:cubicBezTo>
                <a:cubicBezTo>
                  <a:pt x="7335" y="9758"/>
                  <a:pt x="7418" y="9675"/>
                  <a:pt x="7395" y="9579"/>
                </a:cubicBezTo>
                <a:cubicBezTo>
                  <a:pt x="7395" y="9544"/>
                  <a:pt x="7371" y="9496"/>
                  <a:pt x="7323" y="9460"/>
                </a:cubicBezTo>
                <a:cubicBezTo>
                  <a:pt x="7288" y="9443"/>
                  <a:pt x="7260" y="9432"/>
                  <a:pt x="7228" y="9432"/>
                </a:cubicBezTo>
                <a:cubicBezTo>
                  <a:pt x="7217" y="9432"/>
                  <a:pt x="7205" y="9433"/>
                  <a:pt x="7192" y="9436"/>
                </a:cubicBezTo>
                <a:cubicBezTo>
                  <a:pt x="7129" y="9447"/>
                  <a:pt x="7066" y="9453"/>
                  <a:pt x="7003" y="9453"/>
                </a:cubicBezTo>
                <a:cubicBezTo>
                  <a:pt x="6723" y="9453"/>
                  <a:pt x="6454" y="9347"/>
                  <a:pt x="6240" y="9163"/>
                </a:cubicBezTo>
                <a:cubicBezTo>
                  <a:pt x="5978" y="8948"/>
                  <a:pt x="5823" y="8615"/>
                  <a:pt x="5823" y="8258"/>
                </a:cubicBezTo>
                <a:lnTo>
                  <a:pt x="5823" y="6746"/>
                </a:lnTo>
                <a:cubicBezTo>
                  <a:pt x="5823" y="6246"/>
                  <a:pt x="6228" y="5865"/>
                  <a:pt x="6704" y="5865"/>
                </a:cubicBezTo>
                <a:lnTo>
                  <a:pt x="8252" y="5865"/>
                </a:lnTo>
                <a:cubicBezTo>
                  <a:pt x="8335" y="5865"/>
                  <a:pt x="8430" y="5793"/>
                  <a:pt x="8430" y="5686"/>
                </a:cubicBezTo>
                <a:cubicBezTo>
                  <a:pt x="8430" y="5579"/>
                  <a:pt x="8359" y="5507"/>
                  <a:pt x="8252" y="5507"/>
                </a:cubicBezTo>
                <a:lnTo>
                  <a:pt x="6704" y="5507"/>
                </a:lnTo>
                <a:cubicBezTo>
                  <a:pt x="6383" y="5507"/>
                  <a:pt x="6085" y="5626"/>
                  <a:pt x="5847" y="5853"/>
                </a:cubicBezTo>
                <a:lnTo>
                  <a:pt x="5811" y="5876"/>
                </a:lnTo>
                <a:lnTo>
                  <a:pt x="5811" y="5210"/>
                </a:lnTo>
                <a:lnTo>
                  <a:pt x="5823" y="5210"/>
                </a:lnTo>
                <a:cubicBezTo>
                  <a:pt x="6549" y="5186"/>
                  <a:pt x="7133" y="4591"/>
                  <a:pt x="7133" y="3841"/>
                </a:cubicBezTo>
                <a:cubicBezTo>
                  <a:pt x="7133" y="3757"/>
                  <a:pt x="7061" y="3662"/>
                  <a:pt x="6954" y="3662"/>
                </a:cubicBezTo>
                <a:cubicBezTo>
                  <a:pt x="6859" y="3662"/>
                  <a:pt x="6775" y="3733"/>
                  <a:pt x="6775" y="3841"/>
                </a:cubicBezTo>
                <a:cubicBezTo>
                  <a:pt x="6775" y="4376"/>
                  <a:pt x="6359" y="4829"/>
                  <a:pt x="5823" y="4853"/>
                </a:cubicBezTo>
                <a:lnTo>
                  <a:pt x="5787" y="4853"/>
                </a:lnTo>
                <a:lnTo>
                  <a:pt x="5787" y="1543"/>
                </a:lnTo>
                <a:cubicBezTo>
                  <a:pt x="5787" y="1114"/>
                  <a:pt x="6013" y="709"/>
                  <a:pt x="6406" y="507"/>
                </a:cubicBezTo>
                <a:cubicBezTo>
                  <a:pt x="6582" y="408"/>
                  <a:pt x="6773" y="360"/>
                  <a:pt x="6963" y="360"/>
                </a:cubicBezTo>
                <a:cubicBezTo>
                  <a:pt x="7186" y="360"/>
                  <a:pt x="7410" y="426"/>
                  <a:pt x="7609" y="554"/>
                </a:cubicBezTo>
                <a:lnTo>
                  <a:pt x="7633" y="566"/>
                </a:lnTo>
                <a:lnTo>
                  <a:pt x="7728" y="602"/>
                </a:lnTo>
                <a:cubicBezTo>
                  <a:pt x="7430" y="733"/>
                  <a:pt x="7180" y="971"/>
                  <a:pt x="7002" y="1257"/>
                </a:cubicBezTo>
                <a:cubicBezTo>
                  <a:pt x="6954" y="1328"/>
                  <a:pt x="6966" y="1447"/>
                  <a:pt x="7061" y="1495"/>
                </a:cubicBezTo>
                <a:cubicBezTo>
                  <a:pt x="7086" y="1507"/>
                  <a:pt x="7116" y="1514"/>
                  <a:pt x="7147" y="1514"/>
                </a:cubicBezTo>
                <a:cubicBezTo>
                  <a:pt x="7206" y="1514"/>
                  <a:pt x="7268" y="1490"/>
                  <a:pt x="7299" y="1435"/>
                </a:cubicBezTo>
                <a:cubicBezTo>
                  <a:pt x="7526" y="1054"/>
                  <a:pt x="7918" y="816"/>
                  <a:pt x="8371" y="793"/>
                </a:cubicBezTo>
                <a:cubicBezTo>
                  <a:pt x="8405" y="790"/>
                  <a:pt x="8438" y="789"/>
                  <a:pt x="8471" y="789"/>
                </a:cubicBezTo>
                <a:cubicBezTo>
                  <a:pt x="8895" y="789"/>
                  <a:pt x="9271" y="998"/>
                  <a:pt x="9514" y="1340"/>
                </a:cubicBezTo>
                <a:cubicBezTo>
                  <a:pt x="9788" y="1709"/>
                  <a:pt x="9847" y="2186"/>
                  <a:pt x="9669" y="2602"/>
                </a:cubicBezTo>
                <a:cubicBezTo>
                  <a:pt x="9454" y="3114"/>
                  <a:pt x="8978" y="3436"/>
                  <a:pt x="8430" y="3436"/>
                </a:cubicBezTo>
                <a:cubicBezTo>
                  <a:pt x="8335" y="3436"/>
                  <a:pt x="8252" y="3519"/>
                  <a:pt x="8252" y="3614"/>
                </a:cubicBezTo>
                <a:cubicBezTo>
                  <a:pt x="8252" y="3721"/>
                  <a:pt x="8323" y="3793"/>
                  <a:pt x="8430" y="3793"/>
                </a:cubicBezTo>
                <a:cubicBezTo>
                  <a:pt x="9014" y="3793"/>
                  <a:pt x="9573" y="3483"/>
                  <a:pt x="9871" y="2983"/>
                </a:cubicBezTo>
                <a:lnTo>
                  <a:pt x="9883" y="2959"/>
                </a:lnTo>
                <a:lnTo>
                  <a:pt x="9907" y="2983"/>
                </a:lnTo>
                <a:cubicBezTo>
                  <a:pt x="10562" y="3257"/>
                  <a:pt x="10990" y="3841"/>
                  <a:pt x="11074" y="4555"/>
                </a:cubicBezTo>
                <a:cubicBezTo>
                  <a:pt x="11169" y="5269"/>
                  <a:pt x="10871" y="5936"/>
                  <a:pt x="10300" y="6353"/>
                </a:cubicBezTo>
                <a:lnTo>
                  <a:pt x="10288" y="6377"/>
                </a:lnTo>
                <a:lnTo>
                  <a:pt x="10276" y="6353"/>
                </a:lnTo>
                <a:cubicBezTo>
                  <a:pt x="9966" y="5984"/>
                  <a:pt x="9502" y="5781"/>
                  <a:pt x="9014" y="5781"/>
                </a:cubicBezTo>
                <a:cubicBezTo>
                  <a:pt x="8919" y="5781"/>
                  <a:pt x="8835" y="5853"/>
                  <a:pt x="8835" y="5960"/>
                </a:cubicBezTo>
                <a:cubicBezTo>
                  <a:pt x="8835" y="6055"/>
                  <a:pt x="8907" y="6138"/>
                  <a:pt x="9014" y="6138"/>
                </a:cubicBezTo>
                <a:cubicBezTo>
                  <a:pt x="9633" y="6138"/>
                  <a:pt x="10181" y="6579"/>
                  <a:pt x="10300" y="7186"/>
                </a:cubicBezTo>
                <a:cubicBezTo>
                  <a:pt x="10407" y="7698"/>
                  <a:pt x="10228" y="8186"/>
                  <a:pt x="9812" y="8496"/>
                </a:cubicBezTo>
                <a:cubicBezTo>
                  <a:pt x="9570" y="8688"/>
                  <a:pt x="9281" y="8786"/>
                  <a:pt x="8992" y="8786"/>
                </a:cubicBezTo>
                <a:cubicBezTo>
                  <a:pt x="8796" y="8786"/>
                  <a:pt x="8601" y="8742"/>
                  <a:pt x="8419" y="8651"/>
                </a:cubicBezTo>
                <a:cubicBezTo>
                  <a:pt x="8390" y="8643"/>
                  <a:pt x="8361" y="8632"/>
                  <a:pt x="8332" y="8632"/>
                </a:cubicBezTo>
                <a:cubicBezTo>
                  <a:pt x="8313" y="8632"/>
                  <a:pt x="8294" y="8637"/>
                  <a:pt x="8276" y="8651"/>
                </a:cubicBezTo>
                <a:cubicBezTo>
                  <a:pt x="8240" y="8663"/>
                  <a:pt x="8204" y="8698"/>
                  <a:pt x="8180" y="8758"/>
                </a:cubicBezTo>
                <a:cubicBezTo>
                  <a:pt x="8097" y="8948"/>
                  <a:pt x="7966" y="9127"/>
                  <a:pt x="7799" y="9258"/>
                </a:cubicBezTo>
                <a:cubicBezTo>
                  <a:pt x="7776" y="9294"/>
                  <a:pt x="7740" y="9329"/>
                  <a:pt x="7740" y="9377"/>
                </a:cubicBezTo>
                <a:cubicBezTo>
                  <a:pt x="7740" y="9425"/>
                  <a:pt x="7740" y="9472"/>
                  <a:pt x="7776" y="9508"/>
                </a:cubicBezTo>
                <a:cubicBezTo>
                  <a:pt x="7810" y="9556"/>
                  <a:pt x="7861" y="9581"/>
                  <a:pt x="7912" y="9581"/>
                </a:cubicBezTo>
                <a:cubicBezTo>
                  <a:pt x="7948" y="9581"/>
                  <a:pt x="7984" y="9568"/>
                  <a:pt x="8014" y="9544"/>
                </a:cubicBezTo>
                <a:cubicBezTo>
                  <a:pt x="8180" y="9413"/>
                  <a:pt x="8311" y="9258"/>
                  <a:pt x="8419" y="9079"/>
                </a:cubicBezTo>
                <a:lnTo>
                  <a:pt x="8430" y="9067"/>
                </a:lnTo>
                <a:lnTo>
                  <a:pt x="8442" y="9067"/>
                </a:lnTo>
                <a:cubicBezTo>
                  <a:pt x="8618" y="9127"/>
                  <a:pt x="8801" y="9156"/>
                  <a:pt x="8983" y="9156"/>
                </a:cubicBezTo>
                <a:cubicBezTo>
                  <a:pt x="9343" y="9156"/>
                  <a:pt x="9702" y="9043"/>
                  <a:pt x="10002" y="8829"/>
                </a:cubicBezTo>
                <a:cubicBezTo>
                  <a:pt x="10466" y="8484"/>
                  <a:pt x="10705" y="7960"/>
                  <a:pt x="10681" y="7400"/>
                </a:cubicBezTo>
                <a:cubicBezTo>
                  <a:pt x="10657" y="7162"/>
                  <a:pt x="10597" y="6924"/>
                  <a:pt x="10478" y="6710"/>
                </a:cubicBezTo>
                <a:lnTo>
                  <a:pt x="10466" y="6698"/>
                </a:lnTo>
                <a:lnTo>
                  <a:pt x="10478" y="6686"/>
                </a:lnTo>
                <a:cubicBezTo>
                  <a:pt x="11097" y="6198"/>
                  <a:pt x="11431" y="5507"/>
                  <a:pt x="11431" y="4769"/>
                </a:cubicBezTo>
                <a:cubicBezTo>
                  <a:pt x="11431" y="3841"/>
                  <a:pt x="10883" y="3007"/>
                  <a:pt x="10038" y="2638"/>
                </a:cubicBezTo>
                <a:lnTo>
                  <a:pt x="10026" y="2626"/>
                </a:lnTo>
                <a:lnTo>
                  <a:pt x="10026" y="2602"/>
                </a:lnTo>
                <a:cubicBezTo>
                  <a:pt x="10204" y="2055"/>
                  <a:pt x="10062" y="1459"/>
                  <a:pt x="9693" y="1019"/>
                </a:cubicBezTo>
                <a:cubicBezTo>
                  <a:pt x="9378" y="633"/>
                  <a:pt x="8907" y="429"/>
                  <a:pt x="8421" y="429"/>
                </a:cubicBezTo>
                <a:cubicBezTo>
                  <a:pt x="8337" y="429"/>
                  <a:pt x="8253" y="435"/>
                  <a:pt x="8169" y="447"/>
                </a:cubicBezTo>
                <a:lnTo>
                  <a:pt x="8157" y="447"/>
                </a:lnTo>
                <a:lnTo>
                  <a:pt x="8145" y="435"/>
                </a:lnTo>
                <a:cubicBezTo>
                  <a:pt x="7855" y="156"/>
                  <a:pt x="7473" y="2"/>
                  <a:pt x="7076" y="2"/>
                </a:cubicBezTo>
                <a:cubicBezTo>
                  <a:pt x="7000" y="2"/>
                  <a:pt x="6923" y="7"/>
                  <a:pt x="6847" y="19"/>
                </a:cubicBezTo>
                <a:cubicBezTo>
                  <a:pt x="6371" y="90"/>
                  <a:pt x="5966" y="376"/>
                  <a:pt x="5728" y="793"/>
                </a:cubicBezTo>
                <a:lnTo>
                  <a:pt x="5716" y="816"/>
                </a:lnTo>
                <a:lnTo>
                  <a:pt x="5704" y="793"/>
                </a:lnTo>
                <a:cubicBezTo>
                  <a:pt x="5466" y="376"/>
                  <a:pt x="5061" y="90"/>
                  <a:pt x="4585" y="19"/>
                </a:cubicBezTo>
                <a:cubicBezTo>
                  <a:pt x="4505" y="7"/>
                  <a:pt x="4426" y="1"/>
                  <a:pt x="4347" y="1"/>
                </a:cubicBezTo>
                <a:close/>
              </a:path>
            </a:pathLst>
          </a:custGeom>
          <a:solidFill>
            <a:srgbClr val="0083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3" name="Google Shape;193;p24"/>
          <p:cNvGrpSpPr/>
          <p:nvPr/>
        </p:nvGrpSpPr>
        <p:grpSpPr>
          <a:xfrm>
            <a:off x="640921" y="1844925"/>
            <a:ext cx="397004" cy="483056"/>
            <a:chOff x="871254" y="3360146"/>
            <a:chExt cx="285183" cy="347023"/>
          </a:xfrm>
        </p:grpSpPr>
        <p:sp>
          <p:nvSpPr>
            <p:cNvPr id="194" name="Google Shape;194;p24"/>
            <p:cNvSpPr/>
            <p:nvPr/>
          </p:nvSpPr>
          <p:spPr>
            <a:xfrm>
              <a:off x="871254" y="3360146"/>
              <a:ext cx="135052" cy="164863"/>
            </a:xfrm>
            <a:custGeom>
              <a:rect b="b" l="l" r="r" t="t"/>
              <a:pathLst>
                <a:path extrusionOk="0" h="5204" w="4263">
                  <a:moveTo>
                    <a:pt x="4084" y="0"/>
                  </a:moveTo>
                  <a:cubicBezTo>
                    <a:pt x="2965" y="107"/>
                    <a:pt x="1941" y="619"/>
                    <a:pt x="1179" y="1453"/>
                  </a:cubicBezTo>
                  <a:cubicBezTo>
                    <a:pt x="417" y="2286"/>
                    <a:pt x="0" y="3358"/>
                    <a:pt x="0" y="4489"/>
                  </a:cubicBezTo>
                  <a:cubicBezTo>
                    <a:pt x="0" y="4679"/>
                    <a:pt x="12" y="4870"/>
                    <a:pt x="36" y="5060"/>
                  </a:cubicBezTo>
                  <a:cubicBezTo>
                    <a:pt x="48" y="5144"/>
                    <a:pt x="107" y="5203"/>
                    <a:pt x="191" y="5203"/>
                  </a:cubicBezTo>
                  <a:lnTo>
                    <a:pt x="214" y="5203"/>
                  </a:lnTo>
                  <a:cubicBezTo>
                    <a:pt x="298" y="5179"/>
                    <a:pt x="357" y="5108"/>
                    <a:pt x="345" y="5025"/>
                  </a:cubicBezTo>
                  <a:cubicBezTo>
                    <a:pt x="310" y="4834"/>
                    <a:pt x="310" y="4667"/>
                    <a:pt x="310" y="4477"/>
                  </a:cubicBezTo>
                  <a:cubicBezTo>
                    <a:pt x="310" y="2310"/>
                    <a:pt x="1941" y="524"/>
                    <a:pt x="4096" y="310"/>
                  </a:cubicBezTo>
                  <a:cubicBezTo>
                    <a:pt x="4107" y="312"/>
                    <a:pt x="4118" y="313"/>
                    <a:pt x="4128" y="313"/>
                  </a:cubicBezTo>
                  <a:cubicBezTo>
                    <a:pt x="4215" y="313"/>
                    <a:pt x="4263" y="229"/>
                    <a:pt x="4263" y="155"/>
                  </a:cubicBezTo>
                  <a:cubicBezTo>
                    <a:pt x="4239" y="60"/>
                    <a:pt x="4167" y="0"/>
                    <a:pt x="4084" y="0"/>
                  </a:cubicBezTo>
                  <a:close/>
                </a:path>
              </a:pathLst>
            </a:custGeom>
            <a:solidFill>
              <a:srgbClr val="0083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876132" y="3360146"/>
              <a:ext cx="280305" cy="347023"/>
            </a:xfrm>
            <a:custGeom>
              <a:rect b="b" l="l" r="r" t="t"/>
              <a:pathLst>
                <a:path extrusionOk="0" h="10954" w="8848">
                  <a:moveTo>
                    <a:pt x="4585" y="0"/>
                  </a:moveTo>
                  <a:cubicBezTo>
                    <a:pt x="4490" y="0"/>
                    <a:pt x="4418" y="60"/>
                    <a:pt x="4418" y="155"/>
                  </a:cubicBezTo>
                  <a:cubicBezTo>
                    <a:pt x="4418" y="238"/>
                    <a:pt x="4478" y="322"/>
                    <a:pt x="4561" y="322"/>
                  </a:cubicBezTo>
                  <a:cubicBezTo>
                    <a:pt x="6787" y="441"/>
                    <a:pt x="8526" y="2262"/>
                    <a:pt x="8526" y="4489"/>
                  </a:cubicBezTo>
                  <a:cubicBezTo>
                    <a:pt x="8526" y="6298"/>
                    <a:pt x="7359" y="7906"/>
                    <a:pt x="5621" y="8454"/>
                  </a:cubicBezTo>
                  <a:cubicBezTo>
                    <a:pt x="5597" y="8477"/>
                    <a:pt x="5549" y="8489"/>
                    <a:pt x="5537" y="8537"/>
                  </a:cubicBezTo>
                  <a:lnTo>
                    <a:pt x="4347" y="10501"/>
                  </a:lnTo>
                  <a:lnTo>
                    <a:pt x="3156" y="8537"/>
                  </a:lnTo>
                  <a:cubicBezTo>
                    <a:pt x="3132" y="8501"/>
                    <a:pt x="3108" y="8477"/>
                    <a:pt x="3061" y="8454"/>
                  </a:cubicBezTo>
                  <a:cubicBezTo>
                    <a:pt x="1727" y="8025"/>
                    <a:pt x="715" y="6965"/>
                    <a:pt x="322" y="5632"/>
                  </a:cubicBezTo>
                  <a:cubicBezTo>
                    <a:pt x="303" y="5556"/>
                    <a:pt x="238" y="5517"/>
                    <a:pt x="177" y="5517"/>
                  </a:cubicBezTo>
                  <a:cubicBezTo>
                    <a:pt x="161" y="5517"/>
                    <a:pt x="146" y="5520"/>
                    <a:pt x="132" y="5525"/>
                  </a:cubicBezTo>
                  <a:cubicBezTo>
                    <a:pt x="37" y="5560"/>
                    <a:pt x="1" y="5644"/>
                    <a:pt x="25" y="5715"/>
                  </a:cubicBezTo>
                  <a:cubicBezTo>
                    <a:pt x="239" y="6429"/>
                    <a:pt x="608" y="7084"/>
                    <a:pt x="1132" y="7608"/>
                  </a:cubicBezTo>
                  <a:cubicBezTo>
                    <a:pt x="1632" y="8132"/>
                    <a:pt x="2239" y="8513"/>
                    <a:pt x="2930" y="8739"/>
                  </a:cubicBezTo>
                  <a:lnTo>
                    <a:pt x="4228" y="10882"/>
                  </a:lnTo>
                  <a:cubicBezTo>
                    <a:pt x="4251" y="10930"/>
                    <a:pt x="4299" y="10954"/>
                    <a:pt x="4359" y="10954"/>
                  </a:cubicBezTo>
                  <a:cubicBezTo>
                    <a:pt x="4418" y="10954"/>
                    <a:pt x="4466" y="10930"/>
                    <a:pt x="4490" y="10882"/>
                  </a:cubicBezTo>
                  <a:lnTo>
                    <a:pt x="5787" y="8739"/>
                  </a:lnTo>
                  <a:cubicBezTo>
                    <a:pt x="6668" y="8442"/>
                    <a:pt x="7407" y="7894"/>
                    <a:pt x="7978" y="7144"/>
                  </a:cubicBezTo>
                  <a:cubicBezTo>
                    <a:pt x="8550" y="6370"/>
                    <a:pt x="8847" y="5441"/>
                    <a:pt x="8847" y="4465"/>
                  </a:cubicBezTo>
                  <a:cubicBezTo>
                    <a:pt x="8847" y="2107"/>
                    <a:pt x="6978" y="119"/>
                    <a:pt x="4585" y="0"/>
                  </a:cubicBezTo>
                  <a:close/>
                </a:path>
              </a:pathLst>
            </a:custGeom>
            <a:solidFill>
              <a:srgbClr val="0083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950073" y="3450656"/>
              <a:ext cx="792" cy="1172"/>
            </a:xfrm>
            <a:custGeom>
              <a:rect b="b" l="l" r="r" t="t"/>
              <a:pathLst>
                <a:path extrusionOk="0" h="37" w="25">
                  <a:moveTo>
                    <a:pt x="24" y="1"/>
                  </a:moveTo>
                  <a:lnTo>
                    <a:pt x="12" y="24"/>
                  </a:lnTo>
                  <a:cubicBezTo>
                    <a:pt x="12" y="24"/>
                    <a:pt x="0" y="24"/>
                    <a:pt x="0" y="36"/>
                  </a:cubicBezTo>
                  <a:cubicBezTo>
                    <a:pt x="12" y="24"/>
                    <a:pt x="24" y="24"/>
                    <a:pt x="24" y="1"/>
                  </a:cubicBezTo>
                  <a:close/>
                </a:path>
              </a:pathLst>
            </a:custGeom>
            <a:solidFill>
              <a:srgbClr val="0083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4"/>
            <p:cNvSpPr/>
            <p:nvPr/>
          </p:nvSpPr>
          <p:spPr>
            <a:xfrm>
              <a:off x="923304" y="3434784"/>
              <a:ext cx="178042" cy="156594"/>
            </a:xfrm>
            <a:custGeom>
              <a:rect b="b" l="l" r="r" t="t"/>
              <a:pathLst>
                <a:path extrusionOk="0" h="4943" w="5620">
                  <a:moveTo>
                    <a:pt x="845" y="549"/>
                  </a:moveTo>
                  <a:cubicBezTo>
                    <a:pt x="844" y="550"/>
                    <a:pt x="842" y="552"/>
                    <a:pt x="841" y="553"/>
                  </a:cubicBezTo>
                  <a:lnTo>
                    <a:pt x="841" y="553"/>
                  </a:lnTo>
                  <a:cubicBezTo>
                    <a:pt x="842" y="552"/>
                    <a:pt x="844" y="550"/>
                    <a:pt x="845" y="549"/>
                  </a:cubicBezTo>
                  <a:close/>
                  <a:moveTo>
                    <a:pt x="4548" y="2561"/>
                  </a:moveTo>
                  <a:lnTo>
                    <a:pt x="4548" y="3145"/>
                  </a:lnTo>
                  <a:cubicBezTo>
                    <a:pt x="4548" y="3228"/>
                    <a:pt x="4620" y="3300"/>
                    <a:pt x="4715" y="3300"/>
                  </a:cubicBezTo>
                  <a:lnTo>
                    <a:pt x="5298" y="3300"/>
                  </a:lnTo>
                  <a:lnTo>
                    <a:pt x="5298" y="3871"/>
                  </a:lnTo>
                  <a:lnTo>
                    <a:pt x="4715" y="3871"/>
                  </a:lnTo>
                  <a:cubicBezTo>
                    <a:pt x="4620" y="3871"/>
                    <a:pt x="4548" y="3942"/>
                    <a:pt x="4548" y="4038"/>
                  </a:cubicBezTo>
                  <a:lnTo>
                    <a:pt x="4548" y="4609"/>
                  </a:lnTo>
                  <a:lnTo>
                    <a:pt x="3989" y="4609"/>
                  </a:lnTo>
                  <a:lnTo>
                    <a:pt x="3989" y="4038"/>
                  </a:lnTo>
                  <a:cubicBezTo>
                    <a:pt x="3989" y="3942"/>
                    <a:pt x="3905" y="3871"/>
                    <a:pt x="3822" y="3871"/>
                  </a:cubicBezTo>
                  <a:lnTo>
                    <a:pt x="3239" y="3871"/>
                  </a:lnTo>
                  <a:lnTo>
                    <a:pt x="3239" y="3300"/>
                  </a:lnTo>
                  <a:lnTo>
                    <a:pt x="3822" y="3300"/>
                  </a:lnTo>
                  <a:cubicBezTo>
                    <a:pt x="3905" y="3300"/>
                    <a:pt x="3989" y="3228"/>
                    <a:pt x="3989" y="3145"/>
                  </a:cubicBezTo>
                  <a:lnTo>
                    <a:pt x="3989" y="2561"/>
                  </a:lnTo>
                  <a:close/>
                  <a:moveTo>
                    <a:pt x="1441" y="0"/>
                  </a:moveTo>
                  <a:cubicBezTo>
                    <a:pt x="1159" y="0"/>
                    <a:pt x="895" y="90"/>
                    <a:pt x="667" y="263"/>
                  </a:cubicBezTo>
                  <a:cubicBezTo>
                    <a:pt x="0" y="787"/>
                    <a:pt x="0" y="1716"/>
                    <a:pt x="274" y="2347"/>
                  </a:cubicBezTo>
                  <a:cubicBezTo>
                    <a:pt x="441" y="2704"/>
                    <a:pt x="679" y="3038"/>
                    <a:pt x="988" y="3371"/>
                  </a:cubicBezTo>
                  <a:cubicBezTo>
                    <a:pt x="1441" y="3859"/>
                    <a:pt x="1941" y="4228"/>
                    <a:pt x="2405" y="4585"/>
                  </a:cubicBezTo>
                  <a:cubicBezTo>
                    <a:pt x="2441" y="4597"/>
                    <a:pt x="2465" y="4609"/>
                    <a:pt x="2500" y="4609"/>
                  </a:cubicBezTo>
                  <a:cubicBezTo>
                    <a:pt x="2524" y="4609"/>
                    <a:pt x="2560" y="4597"/>
                    <a:pt x="2584" y="4585"/>
                  </a:cubicBezTo>
                  <a:cubicBezTo>
                    <a:pt x="2798" y="4454"/>
                    <a:pt x="2977" y="4312"/>
                    <a:pt x="3131" y="4193"/>
                  </a:cubicBezTo>
                  <a:lnTo>
                    <a:pt x="3667" y="4193"/>
                  </a:lnTo>
                  <a:lnTo>
                    <a:pt x="3667" y="4776"/>
                  </a:lnTo>
                  <a:cubicBezTo>
                    <a:pt x="3667" y="4859"/>
                    <a:pt x="3739" y="4943"/>
                    <a:pt x="3834" y="4943"/>
                  </a:cubicBezTo>
                  <a:lnTo>
                    <a:pt x="4715" y="4943"/>
                  </a:lnTo>
                  <a:cubicBezTo>
                    <a:pt x="4798" y="4943"/>
                    <a:pt x="4870" y="4859"/>
                    <a:pt x="4870" y="4776"/>
                  </a:cubicBezTo>
                  <a:lnTo>
                    <a:pt x="4870" y="4193"/>
                  </a:lnTo>
                  <a:lnTo>
                    <a:pt x="5453" y="4193"/>
                  </a:lnTo>
                  <a:cubicBezTo>
                    <a:pt x="5548" y="4193"/>
                    <a:pt x="5620" y="4121"/>
                    <a:pt x="5620" y="4026"/>
                  </a:cubicBezTo>
                  <a:lnTo>
                    <a:pt x="5620" y="3157"/>
                  </a:lnTo>
                  <a:cubicBezTo>
                    <a:pt x="5620" y="3050"/>
                    <a:pt x="5548" y="2978"/>
                    <a:pt x="5453" y="2978"/>
                  </a:cubicBezTo>
                  <a:lnTo>
                    <a:pt x="4882" y="2978"/>
                  </a:lnTo>
                  <a:lnTo>
                    <a:pt x="4882" y="2395"/>
                  </a:lnTo>
                  <a:cubicBezTo>
                    <a:pt x="4882" y="2323"/>
                    <a:pt x="4834" y="2276"/>
                    <a:pt x="4775" y="2252"/>
                  </a:cubicBezTo>
                  <a:cubicBezTo>
                    <a:pt x="4798" y="2157"/>
                    <a:pt x="4834" y="2073"/>
                    <a:pt x="4858" y="1966"/>
                  </a:cubicBezTo>
                  <a:cubicBezTo>
                    <a:pt x="4882" y="1871"/>
                    <a:pt x="4834" y="1787"/>
                    <a:pt x="4739" y="1776"/>
                  </a:cubicBezTo>
                  <a:cubicBezTo>
                    <a:pt x="4725" y="1771"/>
                    <a:pt x="4710" y="1769"/>
                    <a:pt x="4695" y="1769"/>
                  </a:cubicBezTo>
                  <a:cubicBezTo>
                    <a:pt x="4625" y="1769"/>
                    <a:pt x="4558" y="1816"/>
                    <a:pt x="4548" y="1895"/>
                  </a:cubicBezTo>
                  <a:cubicBezTo>
                    <a:pt x="4525" y="2014"/>
                    <a:pt x="4489" y="2109"/>
                    <a:pt x="4429" y="2228"/>
                  </a:cubicBezTo>
                  <a:lnTo>
                    <a:pt x="3834" y="2228"/>
                  </a:lnTo>
                  <a:cubicBezTo>
                    <a:pt x="3739" y="2228"/>
                    <a:pt x="3667" y="2311"/>
                    <a:pt x="3667" y="2395"/>
                  </a:cubicBezTo>
                  <a:lnTo>
                    <a:pt x="3667" y="2978"/>
                  </a:lnTo>
                  <a:lnTo>
                    <a:pt x="3096" y="2978"/>
                  </a:lnTo>
                  <a:cubicBezTo>
                    <a:pt x="3001" y="2978"/>
                    <a:pt x="2929" y="3050"/>
                    <a:pt x="2929" y="3145"/>
                  </a:cubicBezTo>
                  <a:lnTo>
                    <a:pt x="2929" y="3942"/>
                  </a:lnTo>
                  <a:cubicBezTo>
                    <a:pt x="2798" y="4050"/>
                    <a:pt x="2655" y="4157"/>
                    <a:pt x="2500" y="4252"/>
                  </a:cubicBezTo>
                  <a:cubicBezTo>
                    <a:pt x="2060" y="3942"/>
                    <a:pt x="1619" y="3585"/>
                    <a:pt x="1215" y="3169"/>
                  </a:cubicBezTo>
                  <a:cubicBezTo>
                    <a:pt x="917" y="2859"/>
                    <a:pt x="715" y="2549"/>
                    <a:pt x="560" y="2228"/>
                  </a:cubicBezTo>
                  <a:cubicBezTo>
                    <a:pt x="322" y="1718"/>
                    <a:pt x="322" y="970"/>
                    <a:pt x="841" y="553"/>
                  </a:cubicBezTo>
                  <a:lnTo>
                    <a:pt x="841" y="553"/>
                  </a:lnTo>
                  <a:cubicBezTo>
                    <a:pt x="770" y="610"/>
                    <a:pt x="665" y="692"/>
                    <a:pt x="665" y="692"/>
                  </a:cubicBezTo>
                  <a:cubicBezTo>
                    <a:pt x="664" y="692"/>
                    <a:pt x="713" y="653"/>
                    <a:pt x="857" y="537"/>
                  </a:cubicBezTo>
                  <a:cubicBezTo>
                    <a:pt x="887" y="514"/>
                    <a:pt x="899" y="505"/>
                    <a:pt x="899" y="505"/>
                  </a:cubicBezTo>
                  <a:lnTo>
                    <a:pt x="899" y="505"/>
                  </a:lnTo>
                  <a:cubicBezTo>
                    <a:pt x="899" y="505"/>
                    <a:pt x="887" y="514"/>
                    <a:pt x="869" y="525"/>
                  </a:cubicBezTo>
                  <a:cubicBezTo>
                    <a:pt x="1045" y="396"/>
                    <a:pt x="1250" y="331"/>
                    <a:pt x="1461" y="331"/>
                  </a:cubicBezTo>
                  <a:cubicBezTo>
                    <a:pt x="1521" y="331"/>
                    <a:pt x="1582" y="336"/>
                    <a:pt x="1643" y="347"/>
                  </a:cubicBezTo>
                  <a:cubicBezTo>
                    <a:pt x="1941" y="406"/>
                    <a:pt x="2191" y="561"/>
                    <a:pt x="2358" y="799"/>
                  </a:cubicBezTo>
                  <a:cubicBezTo>
                    <a:pt x="2396" y="866"/>
                    <a:pt x="2445" y="893"/>
                    <a:pt x="2495" y="893"/>
                  </a:cubicBezTo>
                  <a:cubicBezTo>
                    <a:pt x="2552" y="893"/>
                    <a:pt x="2611" y="857"/>
                    <a:pt x="2655" y="799"/>
                  </a:cubicBezTo>
                  <a:cubicBezTo>
                    <a:pt x="2903" y="497"/>
                    <a:pt x="3171" y="342"/>
                    <a:pt x="3440" y="342"/>
                  </a:cubicBezTo>
                  <a:cubicBezTo>
                    <a:pt x="3468" y="342"/>
                    <a:pt x="3496" y="343"/>
                    <a:pt x="3524" y="347"/>
                  </a:cubicBezTo>
                  <a:lnTo>
                    <a:pt x="3536" y="347"/>
                  </a:lnTo>
                  <a:cubicBezTo>
                    <a:pt x="3763" y="347"/>
                    <a:pt x="3929" y="383"/>
                    <a:pt x="4072" y="478"/>
                  </a:cubicBezTo>
                  <a:cubicBezTo>
                    <a:pt x="4227" y="561"/>
                    <a:pt x="4358" y="716"/>
                    <a:pt x="4441" y="894"/>
                  </a:cubicBezTo>
                  <a:cubicBezTo>
                    <a:pt x="4501" y="1014"/>
                    <a:pt x="4548" y="1133"/>
                    <a:pt x="4560" y="1264"/>
                  </a:cubicBezTo>
                  <a:cubicBezTo>
                    <a:pt x="4584" y="1335"/>
                    <a:pt x="4644" y="1395"/>
                    <a:pt x="4727" y="1395"/>
                  </a:cubicBezTo>
                  <a:lnTo>
                    <a:pt x="4763" y="1395"/>
                  </a:lnTo>
                  <a:cubicBezTo>
                    <a:pt x="4846" y="1383"/>
                    <a:pt x="4906" y="1287"/>
                    <a:pt x="4894" y="1204"/>
                  </a:cubicBezTo>
                  <a:cubicBezTo>
                    <a:pt x="4858" y="1037"/>
                    <a:pt x="4822" y="883"/>
                    <a:pt x="4739" y="740"/>
                  </a:cubicBezTo>
                  <a:cubicBezTo>
                    <a:pt x="4620" y="525"/>
                    <a:pt x="4465" y="323"/>
                    <a:pt x="4251" y="192"/>
                  </a:cubicBezTo>
                  <a:cubicBezTo>
                    <a:pt x="4060" y="73"/>
                    <a:pt x="3834" y="13"/>
                    <a:pt x="3548" y="13"/>
                  </a:cubicBezTo>
                  <a:cubicBezTo>
                    <a:pt x="3514" y="10"/>
                    <a:pt x="3479" y="8"/>
                    <a:pt x="3445" y="8"/>
                  </a:cubicBezTo>
                  <a:cubicBezTo>
                    <a:pt x="3115" y="8"/>
                    <a:pt x="2805" y="165"/>
                    <a:pt x="2524" y="478"/>
                  </a:cubicBezTo>
                  <a:cubicBezTo>
                    <a:pt x="2322" y="240"/>
                    <a:pt x="2036" y="85"/>
                    <a:pt x="1703" y="25"/>
                  </a:cubicBezTo>
                  <a:cubicBezTo>
                    <a:pt x="1614" y="9"/>
                    <a:pt x="1527" y="0"/>
                    <a:pt x="1441" y="0"/>
                  </a:cubicBezTo>
                  <a:close/>
                </a:path>
              </a:pathLst>
            </a:custGeom>
            <a:solidFill>
              <a:srgbClr val="0083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" name="Google Shape;176;p24"/>
          <p:cNvSpPr/>
          <p:nvPr/>
        </p:nvSpPr>
        <p:spPr>
          <a:xfrm>
            <a:off x="7832900" y="2560100"/>
            <a:ext cx="704400" cy="704400"/>
          </a:xfrm>
          <a:prstGeom prst="ellipse">
            <a:avLst/>
          </a:prstGeom>
          <a:solidFill>
            <a:srgbClr val="00838F">
              <a:alpha val="25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05</a:t>
            </a:r>
            <a:endParaRPr sz="20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8" name="Google Shape;198;p24"/>
          <p:cNvSpPr txBox="1"/>
          <p:nvPr/>
        </p:nvSpPr>
        <p:spPr>
          <a:xfrm>
            <a:off x="7228350" y="3527900"/>
            <a:ext cx="19134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00838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Test</a:t>
            </a:r>
            <a:endParaRPr sz="2000">
              <a:solidFill>
                <a:srgbClr val="00838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199" name="Google Shape;199;p24"/>
          <p:cNvGrpSpPr/>
          <p:nvPr/>
        </p:nvGrpSpPr>
        <p:grpSpPr>
          <a:xfrm>
            <a:off x="6254385" y="1927430"/>
            <a:ext cx="502467" cy="458569"/>
            <a:chOff x="1958520" y="2302574"/>
            <a:chExt cx="359213" cy="327807"/>
          </a:xfrm>
        </p:grpSpPr>
        <p:sp>
          <p:nvSpPr>
            <p:cNvPr id="200" name="Google Shape;200;p24"/>
            <p:cNvSpPr/>
            <p:nvPr/>
          </p:nvSpPr>
          <p:spPr>
            <a:xfrm>
              <a:off x="1958520" y="2302574"/>
              <a:ext cx="359213" cy="327807"/>
            </a:xfrm>
            <a:custGeom>
              <a:rect b="b" l="l" r="r" t="t"/>
              <a:pathLst>
                <a:path extrusionOk="0" h="10323" w="11312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rgbClr val="0083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1986877" y="2331313"/>
              <a:ext cx="302117" cy="184909"/>
            </a:xfrm>
            <a:custGeom>
              <a:rect b="b" l="l" r="r" t="t"/>
              <a:pathLst>
                <a:path extrusionOk="0" h="5823" w="9514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rgbClr val="0083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2131521" y="2526701"/>
              <a:ext cx="11908" cy="10638"/>
            </a:xfrm>
            <a:custGeom>
              <a:rect b="b" l="l" r="r" t="t"/>
              <a:pathLst>
                <a:path extrusionOk="0" h="335" w="375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rgbClr val="0083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/>
          <p:nvPr>
            <p:ph type="title"/>
          </p:nvPr>
        </p:nvSpPr>
        <p:spPr>
          <a:xfrm>
            <a:off x="311700" y="110100"/>
            <a:ext cx="87093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2TUP (Two-Track Unified Process)</a:t>
            </a:r>
            <a:endParaRPr/>
          </a:p>
        </p:txBody>
      </p:sp>
      <p:grpSp>
        <p:nvGrpSpPr>
          <p:cNvPr id="208" name="Google Shape;208;p25"/>
          <p:cNvGrpSpPr/>
          <p:nvPr/>
        </p:nvGrpSpPr>
        <p:grpSpPr>
          <a:xfrm>
            <a:off x="364963" y="1052025"/>
            <a:ext cx="8185475" cy="3775975"/>
            <a:chOff x="348775" y="658250"/>
            <a:chExt cx="8185475" cy="3775975"/>
          </a:xfrm>
        </p:grpSpPr>
        <p:grpSp>
          <p:nvGrpSpPr>
            <p:cNvPr id="209" name="Google Shape;209;p25"/>
            <p:cNvGrpSpPr/>
            <p:nvPr/>
          </p:nvGrpSpPr>
          <p:grpSpPr>
            <a:xfrm>
              <a:off x="348775" y="658250"/>
              <a:ext cx="8185475" cy="2858925"/>
              <a:chOff x="424975" y="658250"/>
              <a:chExt cx="8185475" cy="2858925"/>
            </a:xfrm>
          </p:grpSpPr>
          <p:sp>
            <p:nvSpPr>
              <p:cNvPr id="210" name="Google Shape;210;p25"/>
              <p:cNvSpPr/>
              <p:nvPr/>
            </p:nvSpPr>
            <p:spPr>
              <a:xfrm>
                <a:off x="3483375" y="3202175"/>
                <a:ext cx="2459400" cy="315000"/>
              </a:xfrm>
              <a:prstGeom prst="roundRect">
                <a:avLst>
                  <a:gd fmla="val 50000" name="adj"/>
                </a:avLst>
              </a:prstGeom>
              <a:solidFill>
                <a:srgbClr val="0083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600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Conception </a:t>
                </a:r>
                <a:endParaRPr sz="16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11" name="Google Shape;211;p25"/>
              <p:cNvSpPr/>
              <p:nvPr/>
            </p:nvSpPr>
            <p:spPr>
              <a:xfrm>
                <a:off x="5089750" y="1749675"/>
                <a:ext cx="2298300" cy="382200"/>
              </a:xfrm>
              <a:prstGeom prst="roundRect">
                <a:avLst>
                  <a:gd fmla="val 50000" name="adj"/>
                </a:avLst>
              </a:prstGeom>
              <a:solidFill>
                <a:srgbClr val="54B3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60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Conception générique</a:t>
                </a:r>
                <a:endParaRPr sz="16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12" name="Google Shape;212;p25"/>
              <p:cNvSpPr/>
              <p:nvPr/>
            </p:nvSpPr>
            <p:spPr>
              <a:xfrm>
                <a:off x="2041750" y="1735575"/>
                <a:ext cx="2298300" cy="382200"/>
              </a:xfrm>
              <a:prstGeom prst="roundRect">
                <a:avLst>
                  <a:gd fmla="val 50000" name="adj"/>
                </a:avLst>
              </a:prstGeom>
              <a:solidFill>
                <a:srgbClr val="54B3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60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Analyse</a:t>
                </a:r>
                <a:endParaRPr sz="16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13" name="Google Shape;213;p25"/>
              <p:cNvSpPr/>
              <p:nvPr/>
            </p:nvSpPr>
            <p:spPr>
              <a:xfrm>
                <a:off x="424975" y="1038263"/>
                <a:ext cx="2978400" cy="382200"/>
              </a:xfrm>
              <a:prstGeom prst="roundRect">
                <a:avLst>
                  <a:gd fmla="val 50000" name="adj"/>
                </a:avLst>
              </a:prstGeom>
              <a:solidFill>
                <a:srgbClr val="00838F">
                  <a:alpha val="388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60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Capture des besoins fonctionnels</a:t>
                </a:r>
                <a:endParaRPr sz="16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14" name="Google Shape;214;p25"/>
              <p:cNvSpPr/>
              <p:nvPr/>
            </p:nvSpPr>
            <p:spPr>
              <a:xfrm>
                <a:off x="5632050" y="1027675"/>
                <a:ext cx="2978400" cy="382200"/>
              </a:xfrm>
              <a:prstGeom prst="roundRect">
                <a:avLst>
                  <a:gd fmla="val 50000" name="adj"/>
                </a:avLst>
              </a:prstGeom>
              <a:solidFill>
                <a:srgbClr val="00838F">
                  <a:alpha val="389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60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Capture des besoins techniques</a:t>
                </a:r>
                <a:endParaRPr sz="16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cxnSp>
            <p:nvCxnSpPr>
              <p:cNvPr id="215" name="Google Shape;215;p25"/>
              <p:cNvCxnSpPr>
                <a:stCxn id="210" idx="0"/>
                <a:endCxn id="211" idx="2"/>
              </p:cNvCxnSpPr>
              <p:nvPr/>
            </p:nvCxnSpPr>
            <p:spPr>
              <a:xfrm rot="-5400000">
                <a:off x="4940775" y="1904075"/>
                <a:ext cx="1070400" cy="1525800"/>
              </a:xfrm>
              <a:prstGeom prst="curvedConnector3">
                <a:avLst>
                  <a:gd fmla="val 49995" name="adj1"/>
                </a:avLst>
              </a:pr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6" name="Google Shape;216;p25"/>
              <p:cNvCxnSpPr>
                <a:stCxn id="212" idx="2"/>
                <a:endCxn id="210" idx="0"/>
              </p:cNvCxnSpPr>
              <p:nvPr/>
            </p:nvCxnSpPr>
            <p:spPr>
              <a:xfrm flipH="1" rot="-5400000">
                <a:off x="3409750" y="1898925"/>
                <a:ext cx="1084500" cy="1522200"/>
              </a:xfrm>
              <a:prstGeom prst="curvedConnector3">
                <a:avLst>
                  <a:gd fmla="val 49995" name="adj1"/>
                </a:avLst>
              </a:pr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7" name="Google Shape;217;p25"/>
              <p:cNvCxnSpPr>
                <a:stCxn id="213" idx="2"/>
                <a:endCxn id="212" idx="0"/>
              </p:cNvCxnSpPr>
              <p:nvPr/>
            </p:nvCxnSpPr>
            <p:spPr>
              <a:xfrm flipH="1" rot="-5400000">
                <a:off x="2395075" y="939563"/>
                <a:ext cx="315000" cy="1276800"/>
              </a:xfrm>
              <a:prstGeom prst="curvedConnector3">
                <a:avLst>
                  <a:gd fmla="val 50018" name="adj1"/>
                </a:avLst>
              </a:pr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8" name="Google Shape;218;p25"/>
              <p:cNvCxnSpPr>
                <a:stCxn id="214" idx="2"/>
                <a:endCxn id="211" idx="0"/>
              </p:cNvCxnSpPr>
              <p:nvPr/>
            </p:nvCxnSpPr>
            <p:spPr>
              <a:xfrm rot="5400000">
                <a:off x="6510150" y="1138675"/>
                <a:ext cx="339900" cy="882300"/>
              </a:xfrm>
              <a:prstGeom prst="curvedConnector3">
                <a:avLst>
                  <a:gd fmla="val 49985" name="adj1"/>
                </a:avLst>
              </a:pr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19" name="Google Shape;219;p25"/>
              <p:cNvSpPr txBox="1"/>
              <p:nvPr/>
            </p:nvSpPr>
            <p:spPr>
              <a:xfrm>
                <a:off x="915512" y="658250"/>
                <a:ext cx="2064300" cy="28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Branche fonctionnelle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20" name="Google Shape;220;p25"/>
              <p:cNvSpPr txBox="1"/>
              <p:nvPr/>
            </p:nvSpPr>
            <p:spPr>
              <a:xfrm>
                <a:off x="6282190" y="658250"/>
                <a:ext cx="1967400" cy="41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Branche Technique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21" name="Google Shape;221;p25"/>
            <p:cNvSpPr/>
            <p:nvPr/>
          </p:nvSpPr>
          <p:spPr>
            <a:xfrm>
              <a:off x="3694575" y="3731325"/>
              <a:ext cx="1884600" cy="281700"/>
            </a:xfrm>
            <a:prstGeom prst="roundRect">
              <a:avLst>
                <a:gd fmla="val 50000" name="adj"/>
              </a:avLst>
            </a:prstGeom>
            <a:solidFill>
              <a:srgbClr val="0083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6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Codage et tests</a:t>
              </a:r>
              <a:endParaRPr sz="2000">
                <a:solidFill>
                  <a:srgbClr val="AD6A2B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2" name="Google Shape;222;p25"/>
            <p:cNvSpPr/>
            <p:nvPr/>
          </p:nvSpPr>
          <p:spPr>
            <a:xfrm>
              <a:off x="3878475" y="4152525"/>
              <a:ext cx="1508100" cy="281700"/>
            </a:xfrm>
            <a:prstGeom prst="roundRect">
              <a:avLst>
                <a:gd fmla="val 50000" name="adj"/>
              </a:avLst>
            </a:prstGeom>
            <a:solidFill>
              <a:srgbClr val="0083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6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Recette</a:t>
              </a:r>
              <a:endParaRPr sz="2000">
                <a:solidFill>
                  <a:srgbClr val="AD6A2B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223" name="Google Shape;223;p25"/>
          <p:cNvCxnSpPr>
            <a:stCxn id="210" idx="2"/>
            <a:endCxn id="221" idx="0"/>
          </p:cNvCxnSpPr>
          <p:nvPr/>
        </p:nvCxnSpPr>
        <p:spPr>
          <a:xfrm flipH="1" rot="-5400000">
            <a:off x="4546263" y="4017750"/>
            <a:ext cx="214200" cy="6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rgbClr val="8B460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4" name="Google Shape;224;p25"/>
          <p:cNvCxnSpPr>
            <a:stCxn id="222" idx="0"/>
            <a:endCxn id="221" idx="2"/>
          </p:cNvCxnSpPr>
          <p:nvPr/>
        </p:nvCxnSpPr>
        <p:spPr>
          <a:xfrm rot="-5400000">
            <a:off x="4581213" y="4474300"/>
            <a:ext cx="139500" cy="4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8B460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5" name="Google Shape;225;p25"/>
          <p:cNvSpPr/>
          <p:nvPr/>
        </p:nvSpPr>
        <p:spPr>
          <a:xfrm>
            <a:off x="7494600" y="2206250"/>
            <a:ext cx="318600" cy="2892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25"/>
          <p:cNvSpPr txBox="1"/>
          <p:nvPr/>
        </p:nvSpPr>
        <p:spPr>
          <a:xfrm>
            <a:off x="7806250" y="2210000"/>
            <a:ext cx="12615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00838F"/>
                </a:solidFill>
                <a:latin typeface="Roboto"/>
                <a:ea typeface="Roboto"/>
                <a:cs typeface="Roboto"/>
                <a:sym typeface="Roboto"/>
              </a:rPr>
              <a:t>Prototype</a:t>
            </a:r>
            <a:endParaRPr b="1" sz="1600">
              <a:solidFill>
                <a:srgbClr val="00838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/>
          <p:nvPr>
            <p:ph type="title"/>
          </p:nvPr>
        </p:nvSpPr>
        <p:spPr>
          <a:xfrm>
            <a:off x="311700" y="110100"/>
            <a:ext cx="8709300" cy="733500"/>
          </a:xfrm>
          <a:prstGeom prst="rect">
            <a:avLst/>
          </a:prstGeom>
          <a:ln cap="flat" cmpd="sng" w="9525">
            <a:solidFill>
              <a:srgbClr val="008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Méthodologie Scrum</a:t>
            </a:r>
            <a:endParaRPr/>
          </a:p>
        </p:txBody>
      </p:sp>
      <p:sp>
        <p:nvSpPr>
          <p:cNvPr id="232" name="Google Shape;23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33" name="Google Shape;2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400" y="996000"/>
            <a:ext cx="6221249" cy="414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 txBox="1"/>
          <p:nvPr>
            <p:ph type="title"/>
          </p:nvPr>
        </p:nvSpPr>
        <p:spPr>
          <a:xfrm>
            <a:off x="347750" y="1948550"/>
            <a:ext cx="8673300" cy="6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Conception</a:t>
            </a:r>
            <a:endParaRPr/>
          </a:p>
        </p:txBody>
      </p:sp>
      <p:sp>
        <p:nvSpPr>
          <p:cNvPr id="239" name="Google Shape;23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 txBox="1"/>
          <p:nvPr>
            <p:ph type="title"/>
          </p:nvPr>
        </p:nvSpPr>
        <p:spPr>
          <a:xfrm>
            <a:off x="6900" y="-1900"/>
            <a:ext cx="4025700" cy="3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 de class </a:t>
            </a:r>
            <a:endParaRPr/>
          </a:p>
        </p:txBody>
      </p:sp>
      <p:sp>
        <p:nvSpPr>
          <p:cNvPr id="245" name="Google Shape;245;p28"/>
          <p:cNvSpPr txBox="1"/>
          <p:nvPr/>
        </p:nvSpPr>
        <p:spPr>
          <a:xfrm>
            <a:off x="8370358" y="46442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rgbClr val="59595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sz="1000">
              <a:solidFill>
                <a:srgbClr val="595959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246" name="Google Shape;246;p28"/>
          <p:cNvGrpSpPr/>
          <p:nvPr/>
        </p:nvGrpSpPr>
        <p:grpSpPr>
          <a:xfrm>
            <a:off x="81975" y="362628"/>
            <a:ext cx="1528800" cy="1833499"/>
            <a:chOff x="843975" y="1581800"/>
            <a:chExt cx="1528800" cy="1920297"/>
          </a:xfrm>
        </p:grpSpPr>
        <p:sp>
          <p:nvSpPr>
            <p:cNvPr id="247" name="Google Shape;247;p28"/>
            <p:cNvSpPr/>
            <p:nvPr/>
          </p:nvSpPr>
          <p:spPr>
            <a:xfrm>
              <a:off x="843975" y="1581800"/>
              <a:ext cx="1528800" cy="243900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Roboto"/>
                  <a:ea typeface="Roboto"/>
                  <a:cs typeface="Roboto"/>
                  <a:sym typeface="Roboto"/>
                </a:rPr>
                <a:t>Utilisateur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843975" y="1825700"/>
              <a:ext cx="1528800" cy="1432500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latin typeface="Roboto"/>
                  <a:ea typeface="Roboto"/>
                  <a:cs typeface="Roboto"/>
                  <a:sym typeface="Roboto"/>
                </a:rPr>
                <a:t>+</a:t>
              </a:r>
              <a:r>
                <a:rPr lang="fr" sz="1200">
                  <a:latin typeface="Roboto"/>
                  <a:ea typeface="Roboto"/>
                  <a:cs typeface="Roboto"/>
                  <a:sym typeface="Roboto"/>
                </a:rPr>
                <a:t>id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latin typeface="Roboto"/>
                  <a:ea typeface="Roboto"/>
                  <a:cs typeface="Roboto"/>
                  <a:sym typeface="Roboto"/>
                </a:rPr>
                <a:t>+nom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latin typeface="Roboto"/>
                  <a:ea typeface="Roboto"/>
                  <a:cs typeface="Roboto"/>
                  <a:sym typeface="Roboto"/>
                </a:rPr>
                <a:t>+prénom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latin typeface="Roboto"/>
                  <a:ea typeface="Roboto"/>
                  <a:cs typeface="Roboto"/>
                  <a:sym typeface="Roboto"/>
                </a:rPr>
                <a:t>+email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latin typeface="Roboto"/>
                  <a:ea typeface="Roboto"/>
                  <a:cs typeface="Roboto"/>
                  <a:sym typeface="Roboto"/>
                </a:rPr>
                <a:t>+</a:t>
              </a:r>
              <a:r>
                <a:rPr lang="fr" sz="1200">
                  <a:latin typeface="Roboto"/>
                  <a:ea typeface="Roboto"/>
                  <a:cs typeface="Roboto"/>
                  <a:sym typeface="Roboto"/>
                </a:rPr>
                <a:t>role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latin typeface="Roboto"/>
                  <a:ea typeface="Roboto"/>
                  <a:cs typeface="Roboto"/>
                  <a:sym typeface="Roboto"/>
                </a:rPr>
                <a:t>+password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843975" y="3258197"/>
              <a:ext cx="1528800" cy="243900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0" name="Google Shape;250;p28"/>
          <p:cNvGrpSpPr/>
          <p:nvPr/>
        </p:nvGrpSpPr>
        <p:grpSpPr>
          <a:xfrm>
            <a:off x="3004225" y="362565"/>
            <a:ext cx="1528800" cy="1258754"/>
            <a:chOff x="843975" y="1581822"/>
            <a:chExt cx="1528800" cy="2069978"/>
          </a:xfrm>
        </p:grpSpPr>
        <p:sp>
          <p:nvSpPr>
            <p:cNvPr id="251" name="Google Shape;251;p28"/>
            <p:cNvSpPr/>
            <p:nvPr/>
          </p:nvSpPr>
          <p:spPr>
            <a:xfrm>
              <a:off x="843975" y="1581822"/>
              <a:ext cx="1528800" cy="393600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Roboto"/>
                  <a:ea typeface="Roboto"/>
                  <a:cs typeface="Roboto"/>
                  <a:sym typeface="Roboto"/>
                </a:rPr>
                <a:t>Apprenant 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843975" y="1975430"/>
              <a:ext cx="1528800" cy="1282800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843975" y="3258200"/>
              <a:ext cx="1528800" cy="393600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54" name="Google Shape;254;p28"/>
          <p:cNvCxnSpPr>
            <a:stCxn id="248" idx="3"/>
            <a:endCxn id="252" idx="1"/>
          </p:cNvCxnSpPr>
          <p:nvPr/>
        </p:nvCxnSpPr>
        <p:spPr>
          <a:xfrm flipH="1" rot="10800000">
            <a:off x="1610775" y="991979"/>
            <a:ext cx="1393500" cy="287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grpSp>
        <p:nvGrpSpPr>
          <p:cNvPr id="255" name="Google Shape;255;p28"/>
          <p:cNvGrpSpPr/>
          <p:nvPr/>
        </p:nvGrpSpPr>
        <p:grpSpPr>
          <a:xfrm>
            <a:off x="4879238" y="927805"/>
            <a:ext cx="1528813" cy="1258804"/>
            <a:chOff x="843975" y="1581822"/>
            <a:chExt cx="1528813" cy="1800606"/>
          </a:xfrm>
        </p:grpSpPr>
        <p:sp>
          <p:nvSpPr>
            <p:cNvPr id="256" name="Google Shape;256;p28"/>
            <p:cNvSpPr/>
            <p:nvPr/>
          </p:nvSpPr>
          <p:spPr>
            <a:xfrm>
              <a:off x="843975" y="1581822"/>
              <a:ext cx="1528800" cy="393600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Roboto"/>
                  <a:ea typeface="Roboto"/>
                  <a:cs typeface="Roboto"/>
                  <a:sym typeface="Roboto"/>
                </a:rPr>
                <a:t>Chapitre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7" name="Google Shape;257;p28"/>
            <p:cNvSpPr/>
            <p:nvPr/>
          </p:nvSpPr>
          <p:spPr>
            <a:xfrm>
              <a:off x="843988" y="1975427"/>
              <a:ext cx="1528800" cy="1407000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Roboto"/>
                  <a:ea typeface="Roboto"/>
                  <a:cs typeface="Roboto"/>
                  <a:sym typeface="Roboto"/>
                </a:rPr>
                <a:t>+id 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Roboto"/>
                  <a:ea typeface="Roboto"/>
                  <a:cs typeface="Roboto"/>
                  <a:sym typeface="Roboto"/>
                </a:rPr>
                <a:t>+</a:t>
              </a:r>
              <a:r>
                <a:rPr lang="fr">
                  <a:latin typeface="Roboto"/>
                  <a:ea typeface="Roboto"/>
                  <a:cs typeface="Roboto"/>
                  <a:sym typeface="Roboto"/>
                </a:rPr>
                <a:t>titre</a:t>
              </a:r>
              <a:r>
                <a:rPr lang="fr"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Roboto"/>
                  <a:ea typeface="Roboto"/>
                  <a:cs typeface="Roboto"/>
                  <a:sym typeface="Roboto"/>
                </a:rPr>
                <a:t>+</a:t>
              </a:r>
              <a:r>
                <a:rPr lang="fr">
                  <a:latin typeface="Roboto"/>
                  <a:ea typeface="Roboto"/>
                  <a:cs typeface="Roboto"/>
                  <a:sym typeface="Roboto"/>
                </a:rPr>
                <a:t>description 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Roboto"/>
                  <a:ea typeface="Roboto"/>
                  <a:cs typeface="Roboto"/>
                  <a:sym typeface="Roboto"/>
                </a:rPr>
                <a:t>+ordre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58" name="Google Shape;258;p28"/>
          <p:cNvCxnSpPr>
            <a:stCxn id="249" idx="2"/>
            <a:endCxn id="259" idx="1"/>
          </p:cNvCxnSpPr>
          <p:nvPr/>
        </p:nvCxnSpPr>
        <p:spPr>
          <a:xfrm>
            <a:off x="846375" y="2196127"/>
            <a:ext cx="681300" cy="1763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60" name="Google Shape;260;p28"/>
          <p:cNvSpPr txBox="1"/>
          <p:nvPr/>
        </p:nvSpPr>
        <p:spPr>
          <a:xfrm>
            <a:off x="6342047" y="1099925"/>
            <a:ext cx="54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0..*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28"/>
          <p:cNvSpPr txBox="1"/>
          <p:nvPr/>
        </p:nvSpPr>
        <p:spPr>
          <a:xfrm>
            <a:off x="7012550" y="1139125"/>
            <a:ext cx="43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lang="f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28"/>
          <p:cNvSpPr txBox="1"/>
          <p:nvPr/>
        </p:nvSpPr>
        <p:spPr>
          <a:xfrm>
            <a:off x="5867955" y="2085563"/>
            <a:ext cx="37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28"/>
          <p:cNvSpPr txBox="1"/>
          <p:nvPr/>
        </p:nvSpPr>
        <p:spPr>
          <a:xfrm>
            <a:off x="4650925" y="3297900"/>
            <a:ext cx="29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64" name="Google Shape;264;p28"/>
          <p:cNvGrpSpPr/>
          <p:nvPr/>
        </p:nvGrpSpPr>
        <p:grpSpPr>
          <a:xfrm>
            <a:off x="6603775" y="3854318"/>
            <a:ext cx="1528800" cy="1143674"/>
            <a:chOff x="843975" y="1581822"/>
            <a:chExt cx="1528800" cy="1635923"/>
          </a:xfrm>
        </p:grpSpPr>
        <p:sp>
          <p:nvSpPr>
            <p:cNvPr id="265" name="Google Shape;265;p28"/>
            <p:cNvSpPr/>
            <p:nvPr/>
          </p:nvSpPr>
          <p:spPr>
            <a:xfrm>
              <a:off x="843975" y="1581822"/>
              <a:ext cx="1528800" cy="393600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Roboto"/>
                  <a:ea typeface="Roboto"/>
                  <a:cs typeface="Roboto"/>
                  <a:sym typeface="Roboto"/>
                </a:rPr>
                <a:t>Question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6" name="Google Shape;266;p28"/>
            <p:cNvSpPr/>
            <p:nvPr/>
          </p:nvSpPr>
          <p:spPr>
            <a:xfrm>
              <a:off x="843975" y="1975444"/>
              <a:ext cx="1528800" cy="1242300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Roboto"/>
                  <a:ea typeface="Roboto"/>
                  <a:cs typeface="Roboto"/>
                  <a:sym typeface="Roboto"/>
                </a:rPr>
                <a:t>+id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Roboto"/>
                  <a:ea typeface="Roboto"/>
                  <a:cs typeface="Roboto"/>
                  <a:sym typeface="Roboto"/>
                </a:rPr>
                <a:t>+content 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67" name="Google Shape;267;p28"/>
          <p:cNvCxnSpPr>
            <a:stCxn id="268" idx="2"/>
            <a:endCxn id="269" idx="2"/>
          </p:cNvCxnSpPr>
          <p:nvPr/>
        </p:nvCxnSpPr>
        <p:spPr>
          <a:xfrm rot="-5400000">
            <a:off x="4150700" y="591583"/>
            <a:ext cx="2248500" cy="5965800"/>
          </a:xfrm>
          <a:prstGeom prst="bentConnector3">
            <a:avLst>
              <a:gd fmla="val -1059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28"/>
          <p:cNvSpPr txBox="1"/>
          <p:nvPr/>
        </p:nvSpPr>
        <p:spPr>
          <a:xfrm>
            <a:off x="2938550" y="4640984"/>
            <a:ext cx="65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28"/>
          <p:cNvSpPr txBox="1"/>
          <p:nvPr/>
        </p:nvSpPr>
        <p:spPr>
          <a:xfrm>
            <a:off x="8319050" y="1981384"/>
            <a:ext cx="65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0..* 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28"/>
          <p:cNvSpPr txBox="1"/>
          <p:nvPr/>
        </p:nvSpPr>
        <p:spPr>
          <a:xfrm>
            <a:off x="6227125" y="4220234"/>
            <a:ext cx="65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lang="f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.*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28"/>
          <p:cNvSpPr txBox="1"/>
          <p:nvPr/>
        </p:nvSpPr>
        <p:spPr>
          <a:xfrm>
            <a:off x="5571650" y="4220225"/>
            <a:ext cx="54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0..1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4" name="Google Shape;274;p28"/>
          <p:cNvCxnSpPr>
            <a:stCxn id="251" idx="3"/>
            <a:endCxn id="275" idx="1"/>
          </p:cNvCxnSpPr>
          <p:nvPr/>
        </p:nvCxnSpPr>
        <p:spPr>
          <a:xfrm>
            <a:off x="4533025" y="482239"/>
            <a:ext cx="2912100" cy="9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6" name="Google Shape;276;p28"/>
          <p:cNvSpPr txBox="1"/>
          <p:nvPr/>
        </p:nvSpPr>
        <p:spPr>
          <a:xfrm>
            <a:off x="4533025" y="438788"/>
            <a:ext cx="65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0..*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8"/>
          <p:cNvSpPr txBox="1"/>
          <p:nvPr/>
        </p:nvSpPr>
        <p:spPr>
          <a:xfrm>
            <a:off x="7042525" y="438788"/>
            <a:ext cx="65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0..*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8" name="Google Shape;278;p28"/>
          <p:cNvCxnSpPr/>
          <p:nvPr/>
        </p:nvCxnSpPr>
        <p:spPr>
          <a:xfrm flipH="1">
            <a:off x="6408150" y="1422327"/>
            <a:ext cx="1036800" cy="2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79" name="Google Shape;279;p28"/>
          <p:cNvGrpSpPr/>
          <p:nvPr/>
        </p:nvGrpSpPr>
        <p:grpSpPr>
          <a:xfrm>
            <a:off x="1680108" y="1678473"/>
            <a:ext cx="1275639" cy="868418"/>
            <a:chOff x="843975" y="1581822"/>
            <a:chExt cx="1528810" cy="1679401"/>
          </a:xfrm>
        </p:grpSpPr>
        <p:sp>
          <p:nvSpPr>
            <p:cNvPr id="280" name="Google Shape;280;p28"/>
            <p:cNvSpPr/>
            <p:nvPr/>
          </p:nvSpPr>
          <p:spPr>
            <a:xfrm>
              <a:off x="843975" y="1581822"/>
              <a:ext cx="1528800" cy="393600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Roboto"/>
                  <a:ea typeface="Roboto"/>
                  <a:cs typeface="Roboto"/>
                  <a:sym typeface="Roboto"/>
                </a:rPr>
                <a:t>Result 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843985" y="1975423"/>
              <a:ext cx="1528800" cy="1285800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/>
                <a:t>+id </a:t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+</a:t>
              </a:r>
              <a:r>
                <a:rPr lang="fr"/>
                <a:t>détails</a:t>
              </a:r>
              <a:r>
                <a:rPr lang="fr"/>
                <a:t> </a:t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200"/>
            </a:p>
          </p:txBody>
        </p:sp>
      </p:grpSp>
      <p:grpSp>
        <p:nvGrpSpPr>
          <p:cNvPr id="282" name="Google Shape;282;p28"/>
          <p:cNvGrpSpPr/>
          <p:nvPr/>
        </p:nvGrpSpPr>
        <p:grpSpPr>
          <a:xfrm>
            <a:off x="4266615" y="2297395"/>
            <a:ext cx="1159136" cy="1072268"/>
            <a:chOff x="843975" y="1581822"/>
            <a:chExt cx="1528800" cy="2070015"/>
          </a:xfrm>
        </p:grpSpPr>
        <p:sp>
          <p:nvSpPr>
            <p:cNvPr id="283" name="Google Shape;283;p28"/>
            <p:cNvSpPr/>
            <p:nvPr/>
          </p:nvSpPr>
          <p:spPr>
            <a:xfrm>
              <a:off x="843975" y="1581822"/>
              <a:ext cx="1528800" cy="393600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Roboto"/>
                  <a:ea typeface="Roboto"/>
                  <a:cs typeface="Roboto"/>
                  <a:sym typeface="Roboto"/>
                </a:rPr>
                <a:t>Score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843975" y="1975437"/>
              <a:ext cx="1528800" cy="1676400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Roboto"/>
                  <a:ea typeface="Roboto"/>
                  <a:cs typeface="Roboto"/>
                  <a:sym typeface="Roboto"/>
                </a:rPr>
                <a:t>+id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Roboto"/>
                  <a:ea typeface="Roboto"/>
                  <a:cs typeface="Roboto"/>
                  <a:sym typeface="Roboto"/>
                </a:rPr>
                <a:t>+</a:t>
              </a:r>
              <a:r>
                <a:rPr lang="fr"/>
                <a:t> value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+ attempts</a:t>
              </a:r>
              <a:r>
                <a:rPr lang="fr" sz="1050">
                  <a:solidFill>
                    <a:srgbClr val="FFFFFF"/>
                  </a:solidFill>
                  <a:highlight>
                    <a:schemeClr val="dk1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85" name="Google Shape;285;p28"/>
          <p:cNvCxnSpPr>
            <a:stCxn id="257" idx="1"/>
            <a:endCxn id="281" idx="3"/>
          </p:cNvCxnSpPr>
          <p:nvPr/>
        </p:nvCxnSpPr>
        <p:spPr>
          <a:xfrm flipH="1">
            <a:off x="2955650" y="1694792"/>
            <a:ext cx="1923600" cy="51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28"/>
          <p:cNvSpPr txBox="1"/>
          <p:nvPr/>
        </p:nvSpPr>
        <p:spPr>
          <a:xfrm>
            <a:off x="2985774" y="1828902"/>
            <a:ext cx="65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0..*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28"/>
          <p:cNvSpPr txBox="1"/>
          <p:nvPr/>
        </p:nvSpPr>
        <p:spPr>
          <a:xfrm>
            <a:off x="4578325" y="1660750"/>
            <a:ext cx="37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88" name="Google Shape;288;p28"/>
          <p:cNvGrpSpPr/>
          <p:nvPr/>
        </p:nvGrpSpPr>
        <p:grpSpPr>
          <a:xfrm>
            <a:off x="7445051" y="398546"/>
            <a:ext cx="1625444" cy="2051764"/>
            <a:chOff x="843975" y="1581822"/>
            <a:chExt cx="1528823" cy="2291706"/>
          </a:xfrm>
        </p:grpSpPr>
        <p:sp>
          <p:nvSpPr>
            <p:cNvPr id="275" name="Google Shape;275;p28"/>
            <p:cNvSpPr/>
            <p:nvPr/>
          </p:nvSpPr>
          <p:spPr>
            <a:xfrm>
              <a:off x="843975" y="1581822"/>
              <a:ext cx="1528800" cy="393600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Roboto"/>
                  <a:ea typeface="Roboto"/>
                  <a:cs typeface="Roboto"/>
                  <a:sym typeface="Roboto"/>
                </a:rPr>
                <a:t>Autoformation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843998" y="1946201"/>
              <a:ext cx="1528800" cy="1761300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Roboto"/>
                  <a:ea typeface="Roboto"/>
                  <a:cs typeface="Roboto"/>
                  <a:sym typeface="Roboto"/>
                </a:rPr>
                <a:t>+id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Roboto"/>
                  <a:ea typeface="Roboto"/>
                  <a:cs typeface="Roboto"/>
                  <a:sym typeface="Roboto"/>
                </a:rPr>
                <a:t>+name 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Roboto"/>
                  <a:ea typeface="Roboto"/>
                  <a:cs typeface="Roboto"/>
                  <a:sym typeface="Roboto"/>
                </a:rPr>
                <a:t>+description 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Roboto"/>
                  <a:ea typeface="Roboto"/>
                  <a:cs typeface="Roboto"/>
                  <a:sym typeface="Roboto"/>
                </a:rPr>
                <a:t>+nombrechapitres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Roboto"/>
                  <a:ea typeface="Roboto"/>
                  <a:cs typeface="Roboto"/>
                  <a:sym typeface="Roboto"/>
                </a:rPr>
                <a:t>+reference 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Roboto"/>
                  <a:ea typeface="Roboto"/>
                  <a:cs typeface="Roboto"/>
                  <a:sym typeface="Roboto"/>
                </a:rPr>
                <a:t>+</a:t>
              </a:r>
              <a:r>
                <a:rPr lang="fr"/>
                <a:t>date debut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+date fin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843998" y="3729527"/>
              <a:ext cx="1528800" cy="144000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0" name="Google Shape;290;p28"/>
          <p:cNvGrpSpPr/>
          <p:nvPr/>
        </p:nvGrpSpPr>
        <p:grpSpPr>
          <a:xfrm>
            <a:off x="1527650" y="3251585"/>
            <a:ext cx="1528800" cy="1447148"/>
            <a:chOff x="843975" y="1581785"/>
            <a:chExt cx="1528800" cy="2070015"/>
          </a:xfrm>
        </p:grpSpPr>
        <p:sp>
          <p:nvSpPr>
            <p:cNvPr id="291" name="Google Shape;291;p28"/>
            <p:cNvSpPr/>
            <p:nvPr/>
          </p:nvSpPr>
          <p:spPr>
            <a:xfrm>
              <a:off x="843975" y="1581785"/>
              <a:ext cx="1528800" cy="348600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Roboto"/>
                  <a:ea typeface="Roboto"/>
                  <a:cs typeface="Roboto"/>
                  <a:sym typeface="Roboto"/>
                </a:rPr>
                <a:t>Formateur 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843975" y="1930451"/>
              <a:ext cx="1528800" cy="1327800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843975" y="3258200"/>
              <a:ext cx="1528800" cy="393600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2" name="Google Shape;292;p28"/>
          <p:cNvGrpSpPr/>
          <p:nvPr/>
        </p:nvGrpSpPr>
        <p:grpSpPr>
          <a:xfrm>
            <a:off x="4114800" y="3594034"/>
            <a:ext cx="1528800" cy="1387714"/>
            <a:chOff x="843975" y="1581822"/>
            <a:chExt cx="1528800" cy="2069978"/>
          </a:xfrm>
        </p:grpSpPr>
        <p:sp>
          <p:nvSpPr>
            <p:cNvPr id="293" name="Google Shape;293;p28"/>
            <p:cNvSpPr/>
            <p:nvPr/>
          </p:nvSpPr>
          <p:spPr>
            <a:xfrm>
              <a:off x="843975" y="1581822"/>
              <a:ext cx="1528800" cy="393600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fr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Qcm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843975" y="1975430"/>
              <a:ext cx="1528800" cy="1282800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+id 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+name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+description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843975" y="3258200"/>
              <a:ext cx="1528800" cy="393600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96" name="Google Shape;296;p28"/>
          <p:cNvSpPr/>
          <p:nvPr/>
        </p:nvSpPr>
        <p:spPr>
          <a:xfrm>
            <a:off x="1680113" y="2547050"/>
            <a:ext cx="1275600" cy="1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28"/>
          <p:cNvSpPr/>
          <p:nvPr/>
        </p:nvSpPr>
        <p:spPr>
          <a:xfrm flipH="1" rot="10800000">
            <a:off x="4266675" y="3229745"/>
            <a:ext cx="1005900" cy="18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98" name="Google Shape;298;p28"/>
          <p:cNvGrpSpPr/>
          <p:nvPr/>
        </p:nvGrpSpPr>
        <p:grpSpPr>
          <a:xfrm>
            <a:off x="6388100" y="2379593"/>
            <a:ext cx="1528800" cy="1171977"/>
            <a:chOff x="843975" y="1581822"/>
            <a:chExt cx="1528800" cy="1676408"/>
          </a:xfrm>
        </p:grpSpPr>
        <p:sp>
          <p:nvSpPr>
            <p:cNvPr id="299" name="Google Shape;299;p28"/>
            <p:cNvSpPr/>
            <p:nvPr/>
          </p:nvSpPr>
          <p:spPr>
            <a:xfrm>
              <a:off x="843975" y="1581822"/>
              <a:ext cx="1528800" cy="393600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Roboto"/>
                  <a:ea typeface="Roboto"/>
                  <a:cs typeface="Roboto"/>
                  <a:sym typeface="Roboto"/>
                </a:rPr>
                <a:t>Choix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843975" y="1975430"/>
              <a:ext cx="1528800" cy="1282800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+id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+text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+iscorrect </a:t>
              </a:r>
              <a:endParaRPr/>
            </a:p>
          </p:txBody>
        </p:sp>
      </p:grpSp>
      <p:cxnSp>
        <p:nvCxnSpPr>
          <p:cNvPr id="301" name="Google Shape;301;p28"/>
          <p:cNvCxnSpPr>
            <a:stCxn id="266" idx="1"/>
          </p:cNvCxnSpPr>
          <p:nvPr/>
        </p:nvCxnSpPr>
        <p:spPr>
          <a:xfrm rot="10800000">
            <a:off x="5633575" y="4545745"/>
            <a:ext cx="970200" cy="1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" name="Google Shape;302;p28"/>
          <p:cNvCxnSpPr>
            <a:stCxn id="300" idx="2"/>
            <a:endCxn id="265" idx="0"/>
          </p:cNvCxnSpPr>
          <p:nvPr/>
        </p:nvCxnSpPr>
        <p:spPr>
          <a:xfrm>
            <a:off x="7152500" y="3551570"/>
            <a:ext cx="215700" cy="30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" name="Google Shape;303;p28"/>
          <p:cNvSpPr txBox="1"/>
          <p:nvPr/>
        </p:nvSpPr>
        <p:spPr>
          <a:xfrm>
            <a:off x="6778150" y="3341046"/>
            <a:ext cx="65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1..*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28"/>
          <p:cNvSpPr txBox="1"/>
          <p:nvPr/>
        </p:nvSpPr>
        <p:spPr>
          <a:xfrm>
            <a:off x="7084225" y="3655250"/>
            <a:ext cx="54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*..1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5" name="Google Shape;305;p28"/>
          <p:cNvCxnSpPr>
            <a:endCxn id="293" idx="0"/>
          </p:cNvCxnSpPr>
          <p:nvPr/>
        </p:nvCxnSpPr>
        <p:spPr>
          <a:xfrm flipH="1">
            <a:off x="4879200" y="2219134"/>
            <a:ext cx="1410600" cy="137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28"/>
          <p:cNvCxnSpPr>
            <a:stCxn id="296" idx="3"/>
            <a:endCxn id="294" idx="1"/>
          </p:cNvCxnSpPr>
          <p:nvPr/>
        </p:nvCxnSpPr>
        <p:spPr>
          <a:xfrm>
            <a:off x="2955713" y="2641400"/>
            <a:ext cx="1159200" cy="164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" name="Google Shape;307;p28"/>
          <p:cNvSpPr txBox="1"/>
          <p:nvPr/>
        </p:nvSpPr>
        <p:spPr>
          <a:xfrm>
            <a:off x="3683000" y="4164000"/>
            <a:ext cx="54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0..*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" name="Google Shape;308;p28"/>
          <p:cNvSpPr txBox="1"/>
          <p:nvPr/>
        </p:nvSpPr>
        <p:spPr>
          <a:xfrm>
            <a:off x="2862488" y="2685350"/>
            <a:ext cx="37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9" name="Google Shape;309;p28"/>
          <p:cNvCxnSpPr>
            <a:stCxn id="284" idx="1"/>
          </p:cNvCxnSpPr>
          <p:nvPr/>
        </p:nvCxnSpPr>
        <p:spPr>
          <a:xfrm rot="10800000">
            <a:off x="2943015" y="2516675"/>
            <a:ext cx="1323600" cy="41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28"/>
          <p:cNvSpPr txBox="1"/>
          <p:nvPr/>
        </p:nvSpPr>
        <p:spPr>
          <a:xfrm>
            <a:off x="3847375" y="2627913"/>
            <a:ext cx="65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0..*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1" name="Google Shape;311;p28"/>
          <p:cNvCxnSpPr>
            <a:stCxn id="284" idx="3"/>
            <a:endCxn id="265" idx="1"/>
          </p:cNvCxnSpPr>
          <p:nvPr/>
        </p:nvCxnSpPr>
        <p:spPr>
          <a:xfrm>
            <a:off x="5425751" y="2935475"/>
            <a:ext cx="1178100" cy="105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" name="Google Shape;312;p28"/>
          <p:cNvSpPr txBox="1"/>
          <p:nvPr/>
        </p:nvSpPr>
        <p:spPr>
          <a:xfrm>
            <a:off x="2852888" y="2257113"/>
            <a:ext cx="54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f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..*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p28"/>
          <p:cNvSpPr txBox="1"/>
          <p:nvPr/>
        </p:nvSpPr>
        <p:spPr>
          <a:xfrm>
            <a:off x="6352300" y="3775050"/>
            <a:ext cx="37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28"/>
          <p:cNvSpPr txBox="1"/>
          <p:nvPr/>
        </p:nvSpPr>
        <p:spPr>
          <a:xfrm>
            <a:off x="5258850" y="2657671"/>
            <a:ext cx="65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1..*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9"/>
          <p:cNvSpPr txBox="1"/>
          <p:nvPr>
            <p:ph type="title"/>
          </p:nvPr>
        </p:nvSpPr>
        <p:spPr>
          <a:xfrm>
            <a:off x="347750" y="1948550"/>
            <a:ext cx="8673300" cy="6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 technique</a:t>
            </a:r>
            <a:endParaRPr/>
          </a:p>
        </p:txBody>
      </p:sp>
      <p:sp>
        <p:nvSpPr>
          <p:cNvPr id="320" name="Google Shape;32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0"/>
          <p:cNvSpPr txBox="1"/>
          <p:nvPr>
            <p:ph type="title"/>
          </p:nvPr>
        </p:nvSpPr>
        <p:spPr>
          <a:xfrm>
            <a:off x="311700" y="110100"/>
            <a:ext cx="87093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 technique</a:t>
            </a:r>
            <a:endParaRPr/>
          </a:p>
        </p:txBody>
      </p:sp>
      <p:pic>
        <p:nvPicPr>
          <p:cNvPr id="326" name="Google Shape;3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8000" y="1919675"/>
            <a:ext cx="1508424" cy="81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4400" y="3475375"/>
            <a:ext cx="1192749" cy="61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5199" y="1795463"/>
            <a:ext cx="852150" cy="886224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0"/>
          <p:cNvSpPr txBox="1"/>
          <p:nvPr/>
        </p:nvSpPr>
        <p:spPr>
          <a:xfrm>
            <a:off x="3452825" y="3475300"/>
            <a:ext cx="2342400" cy="617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latin typeface="Roboto"/>
                <a:ea typeface="Roboto"/>
                <a:cs typeface="Roboto"/>
                <a:sym typeface="Roboto"/>
              </a:rPr>
              <a:t>Repository Pattern</a:t>
            </a:r>
            <a:endParaRPr b="1" sz="1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0" name="Google Shape;33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8800" y="1919686"/>
            <a:ext cx="2342400" cy="89326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32" name="Google Shape;332;p30"/>
          <p:cNvPicPr preferRelativeResize="0"/>
          <p:nvPr/>
        </p:nvPicPr>
        <p:blipFill rotWithShape="1">
          <a:blip r:embed="rId7">
            <a:alphaModFix/>
          </a:blip>
          <a:srcRect b="27407" l="0" r="0" t="24022"/>
          <a:stretch/>
        </p:blipFill>
        <p:spPr>
          <a:xfrm>
            <a:off x="6871550" y="3389050"/>
            <a:ext cx="1677100" cy="8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38" name="Google Shape;338;p31"/>
          <p:cNvSpPr txBox="1"/>
          <p:nvPr>
            <p:ph type="title"/>
          </p:nvPr>
        </p:nvSpPr>
        <p:spPr>
          <a:xfrm>
            <a:off x="311700" y="110100"/>
            <a:ext cx="87093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Architecture de l’application</a:t>
            </a:r>
            <a:endParaRPr/>
          </a:p>
        </p:txBody>
      </p:sp>
      <p:pic>
        <p:nvPicPr>
          <p:cNvPr id="339" name="Google Shape;33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3275" y="1148400"/>
            <a:ext cx="5618110" cy="399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45" name="Google Shape;345;p32"/>
          <p:cNvSpPr txBox="1"/>
          <p:nvPr>
            <p:ph type="title"/>
          </p:nvPr>
        </p:nvSpPr>
        <p:spPr>
          <a:xfrm>
            <a:off x="347750" y="1948550"/>
            <a:ext cx="8673300" cy="6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3"/>
          <p:cNvSpPr txBox="1"/>
          <p:nvPr>
            <p:ph type="title"/>
          </p:nvPr>
        </p:nvSpPr>
        <p:spPr>
          <a:xfrm>
            <a:off x="6900" y="-1900"/>
            <a:ext cx="4025700" cy="3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Cas d’utilisation global </a:t>
            </a:r>
            <a:endParaRPr/>
          </a:p>
        </p:txBody>
      </p:sp>
      <p:sp>
        <p:nvSpPr>
          <p:cNvPr id="351" name="Google Shape;351;p33"/>
          <p:cNvSpPr txBox="1"/>
          <p:nvPr/>
        </p:nvSpPr>
        <p:spPr>
          <a:xfrm>
            <a:off x="8522758" y="449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rgbClr val="59595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sz="1000">
              <a:solidFill>
                <a:srgbClr val="595959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52" name="Google Shape;352;p33"/>
          <p:cNvSpPr/>
          <p:nvPr/>
        </p:nvSpPr>
        <p:spPr>
          <a:xfrm>
            <a:off x="1862975" y="408300"/>
            <a:ext cx="6881100" cy="4647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53" name="Google Shape;353;p33"/>
          <p:cNvSpPr/>
          <p:nvPr/>
        </p:nvSpPr>
        <p:spPr>
          <a:xfrm>
            <a:off x="1862975" y="403500"/>
            <a:ext cx="6881100" cy="46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" name="Google Shape;354;p33"/>
          <p:cNvGrpSpPr/>
          <p:nvPr/>
        </p:nvGrpSpPr>
        <p:grpSpPr>
          <a:xfrm>
            <a:off x="142175" y="3312104"/>
            <a:ext cx="1315527" cy="1117787"/>
            <a:chOff x="7998984" y="-86421"/>
            <a:chExt cx="1383600" cy="1279958"/>
          </a:xfrm>
        </p:grpSpPr>
        <p:sp>
          <p:nvSpPr>
            <p:cNvPr id="355" name="Google Shape;355;p33"/>
            <p:cNvSpPr txBox="1"/>
            <p:nvPr/>
          </p:nvSpPr>
          <p:spPr>
            <a:xfrm>
              <a:off x="7998984" y="805937"/>
              <a:ext cx="1383600" cy="38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fr" sz="1000">
                  <a:solidFill>
                    <a:schemeClr val="dk1"/>
                  </a:solidFill>
                </a:rPr>
                <a:t>      </a:t>
              </a:r>
              <a:r>
                <a:rPr lang="fr" sz="1000">
                  <a:solidFill>
                    <a:schemeClr val="dk1"/>
                  </a:solidFill>
                </a:rPr>
                <a:t>Apprenant </a:t>
              </a:r>
              <a:endParaRPr sz="1000">
                <a:solidFill>
                  <a:srgbClr val="000000"/>
                </a:solidFill>
              </a:endParaRPr>
            </a:p>
          </p:txBody>
        </p:sp>
        <p:pic>
          <p:nvPicPr>
            <p:cNvPr id="356" name="Google Shape;356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9525" y="-86421"/>
              <a:ext cx="421700" cy="765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7" name="Google Shape;357;p33"/>
          <p:cNvSpPr txBox="1"/>
          <p:nvPr/>
        </p:nvSpPr>
        <p:spPr>
          <a:xfrm>
            <a:off x="3196899" y="400040"/>
            <a:ext cx="445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000000"/>
                </a:solidFill>
              </a:rPr>
              <a:t>      </a:t>
            </a:r>
            <a:r>
              <a:rPr lang="fr" sz="1800"/>
              <a:t>Suivi des auto-formations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358" name="Google Shape;358;p33"/>
          <p:cNvGrpSpPr/>
          <p:nvPr/>
        </p:nvGrpSpPr>
        <p:grpSpPr>
          <a:xfrm>
            <a:off x="218375" y="945987"/>
            <a:ext cx="1162353" cy="1006981"/>
            <a:chOff x="8002925" y="262600"/>
            <a:chExt cx="1222500" cy="1153075"/>
          </a:xfrm>
        </p:grpSpPr>
        <p:sp>
          <p:nvSpPr>
            <p:cNvPr id="359" name="Google Shape;359;p33"/>
            <p:cNvSpPr txBox="1"/>
            <p:nvPr/>
          </p:nvSpPr>
          <p:spPr>
            <a:xfrm>
              <a:off x="8002925" y="1028075"/>
              <a:ext cx="1222500" cy="38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/>
                <a:t>      </a:t>
              </a:r>
              <a:r>
                <a:rPr lang="fr" sz="1000">
                  <a:solidFill>
                    <a:schemeClr val="dk1"/>
                  </a:solidFill>
                </a:rPr>
                <a:t>Formateur</a:t>
              </a:r>
              <a:endParaRPr sz="1000">
                <a:solidFill>
                  <a:srgbClr val="000000"/>
                </a:solidFill>
              </a:endParaRPr>
            </a:p>
          </p:txBody>
        </p:sp>
        <p:pic>
          <p:nvPicPr>
            <p:cNvPr id="360" name="Google Shape;360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9525" y="262600"/>
              <a:ext cx="421700" cy="765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1" name="Google Shape;361;p33"/>
          <p:cNvSpPr/>
          <p:nvPr/>
        </p:nvSpPr>
        <p:spPr>
          <a:xfrm>
            <a:off x="6591665" y="2141241"/>
            <a:ext cx="2002500" cy="403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Authentification </a:t>
            </a:r>
            <a:endParaRPr/>
          </a:p>
        </p:txBody>
      </p:sp>
      <p:sp>
        <p:nvSpPr>
          <p:cNvPr id="362" name="Google Shape;362;p33"/>
          <p:cNvSpPr/>
          <p:nvPr/>
        </p:nvSpPr>
        <p:spPr>
          <a:xfrm>
            <a:off x="3133800" y="956450"/>
            <a:ext cx="2391900" cy="457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Gestion </a:t>
            </a:r>
            <a:r>
              <a:rPr lang="fr" sz="1200"/>
              <a:t>Autoformation</a:t>
            </a:r>
            <a:r>
              <a:rPr lang="fr" sz="1200"/>
              <a:t>  </a:t>
            </a:r>
            <a:endParaRPr sz="1200"/>
          </a:p>
        </p:txBody>
      </p:sp>
      <p:cxnSp>
        <p:nvCxnSpPr>
          <p:cNvPr id="363" name="Google Shape;363;p33"/>
          <p:cNvCxnSpPr>
            <a:stCxn id="364" idx="2"/>
            <a:endCxn id="356" idx="3"/>
          </p:cNvCxnSpPr>
          <p:nvPr/>
        </p:nvCxnSpPr>
        <p:spPr>
          <a:xfrm rot="10800000">
            <a:off x="1000075" y="3646338"/>
            <a:ext cx="1846500" cy="562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5" name="Google Shape;365;p33"/>
          <p:cNvCxnSpPr>
            <a:stCxn id="366" idx="2"/>
            <a:endCxn id="356" idx="3"/>
          </p:cNvCxnSpPr>
          <p:nvPr/>
        </p:nvCxnSpPr>
        <p:spPr>
          <a:xfrm rot="10800000">
            <a:off x="999925" y="3646200"/>
            <a:ext cx="1286700" cy="1066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7" name="Google Shape;367;p33"/>
          <p:cNvCxnSpPr>
            <a:stCxn id="362" idx="2"/>
            <a:endCxn id="360" idx="3"/>
          </p:cNvCxnSpPr>
          <p:nvPr/>
        </p:nvCxnSpPr>
        <p:spPr>
          <a:xfrm flipH="1">
            <a:off x="1072500" y="1185050"/>
            <a:ext cx="2061300" cy="95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8" name="Google Shape;368;p33"/>
          <p:cNvCxnSpPr>
            <a:stCxn id="362" idx="6"/>
            <a:endCxn id="361" idx="1"/>
          </p:cNvCxnSpPr>
          <p:nvPr/>
        </p:nvCxnSpPr>
        <p:spPr>
          <a:xfrm>
            <a:off x="5525700" y="1185050"/>
            <a:ext cx="1359300" cy="10152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369" name="Google Shape;369;p33"/>
          <p:cNvCxnSpPr>
            <a:stCxn id="370" idx="6"/>
            <a:endCxn id="361" idx="2"/>
          </p:cNvCxnSpPr>
          <p:nvPr/>
        </p:nvCxnSpPr>
        <p:spPr>
          <a:xfrm>
            <a:off x="5139525" y="1738225"/>
            <a:ext cx="1452000" cy="604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371" name="Google Shape;371;p33"/>
          <p:cNvCxnSpPr>
            <a:stCxn id="364" idx="6"/>
            <a:endCxn id="361" idx="4"/>
          </p:cNvCxnSpPr>
          <p:nvPr/>
        </p:nvCxnSpPr>
        <p:spPr>
          <a:xfrm flipH="1" rot="10800000">
            <a:off x="4745575" y="2544438"/>
            <a:ext cx="2847300" cy="1664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ot"/>
            <a:round/>
            <a:headEnd len="med" w="med" type="none"/>
            <a:tailEnd len="med" w="med" type="stealth"/>
          </a:ln>
        </p:spPr>
      </p:cxnSp>
      <p:sp>
        <p:nvSpPr>
          <p:cNvPr id="372" name="Google Shape;372;p33"/>
          <p:cNvSpPr txBox="1"/>
          <p:nvPr/>
        </p:nvSpPr>
        <p:spPr>
          <a:xfrm rot="-4694673">
            <a:off x="3165207" y="1908928"/>
            <a:ext cx="983631" cy="3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595959"/>
                </a:solidFill>
              </a:rPr>
              <a:t>Include</a:t>
            </a:r>
            <a:endParaRPr sz="1200">
              <a:solidFill>
                <a:srgbClr val="595959"/>
              </a:solidFill>
            </a:endParaRPr>
          </a:p>
        </p:txBody>
      </p:sp>
      <p:sp>
        <p:nvSpPr>
          <p:cNvPr id="373" name="Google Shape;373;p33"/>
          <p:cNvSpPr txBox="1"/>
          <p:nvPr/>
        </p:nvSpPr>
        <p:spPr>
          <a:xfrm rot="2700730">
            <a:off x="5825528" y="1361953"/>
            <a:ext cx="998506" cy="3695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595959"/>
                </a:solidFill>
              </a:rPr>
              <a:t>Include</a:t>
            </a:r>
            <a:endParaRPr sz="1200">
              <a:solidFill>
                <a:srgbClr val="595959"/>
              </a:solidFill>
            </a:endParaRPr>
          </a:p>
        </p:txBody>
      </p:sp>
      <p:sp>
        <p:nvSpPr>
          <p:cNvPr id="374" name="Google Shape;374;p33"/>
          <p:cNvSpPr/>
          <p:nvPr/>
        </p:nvSpPr>
        <p:spPr>
          <a:xfrm>
            <a:off x="2892100" y="2526000"/>
            <a:ext cx="1731600" cy="345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Gestion </a:t>
            </a:r>
            <a:r>
              <a:rPr lang="fr" sz="1200"/>
              <a:t>QCM</a:t>
            </a:r>
            <a:endParaRPr sz="1200"/>
          </a:p>
        </p:txBody>
      </p:sp>
      <p:cxnSp>
        <p:nvCxnSpPr>
          <p:cNvPr id="375" name="Google Shape;375;p33"/>
          <p:cNvCxnSpPr>
            <a:stCxn id="370" idx="2"/>
            <a:endCxn id="360" idx="3"/>
          </p:cNvCxnSpPr>
          <p:nvPr/>
        </p:nvCxnSpPr>
        <p:spPr>
          <a:xfrm rot="10800000">
            <a:off x="1072425" y="1280125"/>
            <a:ext cx="1675200" cy="458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33"/>
          <p:cNvSpPr/>
          <p:nvPr/>
        </p:nvSpPr>
        <p:spPr>
          <a:xfrm>
            <a:off x="2846575" y="3978288"/>
            <a:ext cx="1899000" cy="461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Consulter  </a:t>
            </a:r>
            <a:r>
              <a:rPr lang="fr" sz="1200">
                <a:solidFill>
                  <a:schemeClr val="dk1"/>
                </a:solidFill>
              </a:rPr>
              <a:t>Autoformation </a:t>
            </a:r>
            <a:endParaRPr sz="1200"/>
          </a:p>
        </p:txBody>
      </p:sp>
      <p:sp>
        <p:nvSpPr>
          <p:cNvPr id="366" name="Google Shape;366;p33"/>
          <p:cNvSpPr/>
          <p:nvPr/>
        </p:nvSpPr>
        <p:spPr>
          <a:xfrm>
            <a:off x="2286625" y="4516200"/>
            <a:ext cx="2847300" cy="393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Participer aux QCM associés aux chapitres</a:t>
            </a:r>
            <a:endParaRPr sz="1200"/>
          </a:p>
        </p:txBody>
      </p:sp>
      <p:sp>
        <p:nvSpPr>
          <p:cNvPr id="376" name="Google Shape;376;p33"/>
          <p:cNvSpPr txBox="1"/>
          <p:nvPr/>
        </p:nvSpPr>
        <p:spPr>
          <a:xfrm rot="-2152109">
            <a:off x="5077922" y="2831384"/>
            <a:ext cx="954386" cy="3692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595959"/>
                </a:solidFill>
              </a:rPr>
              <a:t>Include</a:t>
            </a:r>
            <a:endParaRPr sz="1200">
              <a:solidFill>
                <a:srgbClr val="595959"/>
              </a:solidFill>
            </a:endParaRPr>
          </a:p>
        </p:txBody>
      </p:sp>
      <p:sp>
        <p:nvSpPr>
          <p:cNvPr id="377" name="Google Shape;377;p33"/>
          <p:cNvSpPr/>
          <p:nvPr/>
        </p:nvSpPr>
        <p:spPr>
          <a:xfrm>
            <a:off x="2081649" y="2909000"/>
            <a:ext cx="2892300" cy="461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C</a:t>
            </a:r>
            <a:r>
              <a:rPr lang="fr" sz="1200"/>
              <a:t>onsulter le résultat des qcm </a:t>
            </a:r>
            <a:endParaRPr sz="1200"/>
          </a:p>
        </p:txBody>
      </p:sp>
      <p:cxnSp>
        <p:nvCxnSpPr>
          <p:cNvPr id="378" name="Google Shape;378;p33"/>
          <p:cNvCxnSpPr>
            <a:stCxn id="377" idx="2"/>
            <a:endCxn id="356" idx="3"/>
          </p:cNvCxnSpPr>
          <p:nvPr/>
        </p:nvCxnSpPr>
        <p:spPr>
          <a:xfrm flipH="1">
            <a:off x="1000149" y="3139850"/>
            <a:ext cx="1081500" cy="506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0" name="Google Shape;370;p33"/>
          <p:cNvSpPr/>
          <p:nvPr/>
        </p:nvSpPr>
        <p:spPr>
          <a:xfrm>
            <a:off x="2747625" y="1541425"/>
            <a:ext cx="2391900" cy="393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Gestion</a:t>
            </a:r>
            <a:r>
              <a:rPr lang="fr" sz="1200">
                <a:solidFill>
                  <a:schemeClr val="dk1"/>
                </a:solidFill>
              </a:rPr>
              <a:t> des  chapitres </a:t>
            </a:r>
            <a:endParaRPr sz="1200"/>
          </a:p>
        </p:txBody>
      </p:sp>
      <p:cxnSp>
        <p:nvCxnSpPr>
          <p:cNvPr id="379" name="Google Shape;379;p33"/>
          <p:cNvCxnSpPr>
            <a:stCxn id="374" idx="0"/>
            <a:endCxn id="370" idx="4"/>
          </p:cNvCxnSpPr>
          <p:nvPr/>
        </p:nvCxnSpPr>
        <p:spPr>
          <a:xfrm flipH="1" rot="10800000">
            <a:off x="3757900" y="1935000"/>
            <a:ext cx="185700" cy="591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ot"/>
            <a:round/>
            <a:headEnd len="med" w="med" type="none"/>
            <a:tailEnd len="med" w="med" type="stealth"/>
          </a:ln>
        </p:spPr>
      </p:cxnSp>
      <p:sp>
        <p:nvSpPr>
          <p:cNvPr id="380" name="Google Shape;380;p33"/>
          <p:cNvSpPr txBox="1"/>
          <p:nvPr/>
        </p:nvSpPr>
        <p:spPr>
          <a:xfrm rot="2180634">
            <a:off x="5543431" y="1755630"/>
            <a:ext cx="954220" cy="3695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595959"/>
                </a:solidFill>
              </a:rPr>
              <a:t>Include</a:t>
            </a:r>
            <a:endParaRPr sz="1200">
              <a:solidFill>
                <a:srgbClr val="595959"/>
              </a:solidFill>
            </a:endParaRPr>
          </a:p>
        </p:txBody>
      </p:sp>
      <p:cxnSp>
        <p:nvCxnSpPr>
          <p:cNvPr id="381" name="Google Shape;381;p33"/>
          <p:cNvCxnSpPr>
            <a:stCxn id="366" idx="6"/>
            <a:endCxn id="361" idx="5"/>
          </p:cNvCxnSpPr>
          <p:nvPr/>
        </p:nvCxnSpPr>
        <p:spPr>
          <a:xfrm flipH="1" rot="10800000">
            <a:off x="5133925" y="2485500"/>
            <a:ext cx="3167100" cy="2227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ot"/>
            <a:round/>
            <a:headEnd len="med" w="med" type="none"/>
            <a:tailEnd len="med" w="med" type="stealth"/>
          </a:ln>
        </p:spPr>
      </p:cxnSp>
      <p:sp>
        <p:nvSpPr>
          <p:cNvPr id="382" name="Google Shape;382;p33"/>
          <p:cNvSpPr txBox="1"/>
          <p:nvPr/>
        </p:nvSpPr>
        <p:spPr>
          <a:xfrm rot="-2229120">
            <a:off x="5326176" y="3000170"/>
            <a:ext cx="1328296" cy="3756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595959"/>
                </a:solidFill>
              </a:rPr>
              <a:t>Include</a:t>
            </a:r>
            <a:endParaRPr sz="1200">
              <a:solidFill>
                <a:srgbClr val="595959"/>
              </a:solidFill>
            </a:endParaRPr>
          </a:p>
        </p:txBody>
      </p:sp>
      <p:cxnSp>
        <p:nvCxnSpPr>
          <p:cNvPr id="383" name="Google Shape;383;p33"/>
          <p:cNvCxnSpPr>
            <a:stCxn id="377" idx="6"/>
            <a:endCxn id="361" idx="2"/>
          </p:cNvCxnSpPr>
          <p:nvPr/>
        </p:nvCxnSpPr>
        <p:spPr>
          <a:xfrm flipH="1" rot="10800000">
            <a:off x="4973949" y="2342750"/>
            <a:ext cx="1617600" cy="797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ot"/>
            <a:round/>
            <a:headEnd len="med" w="med" type="none"/>
            <a:tailEnd len="med" w="med" type="stealth"/>
          </a:ln>
        </p:spPr>
      </p:cxnSp>
      <p:sp>
        <p:nvSpPr>
          <p:cNvPr id="384" name="Google Shape;384;p33"/>
          <p:cNvSpPr txBox="1"/>
          <p:nvPr/>
        </p:nvSpPr>
        <p:spPr>
          <a:xfrm rot="-1992033">
            <a:off x="4946332" y="2435179"/>
            <a:ext cx="954397" cy="3693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595959"/>
                </a:solidFill>
              </a:rPr>
              <a:t>Include</a:t>
            </a:r>
            <a:endParaRPr sz="1200">
              <a:solidFill>
                <a:srgbClr val="595959"/>
              </a:solidFill>
            </a:endParaRPr>
          </a:p>
        </p:txBody>
      </p:sp>
      <p:sp>
        <p:nvSpPr>
          <p:cNvPr id="385" name="Google Shape;385;p33"/>
          <p:cNvSpPr/>
          <p:nvPr/>
        </p:nvSpPr>
        <p:spPr>
          <a:xfrm>
            <a:off x="2234049" y="3442400"/>
            <a:ext cx="2892300" cy="461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Suivre la progression globale des apprenants .</a:t>
            </a:r>
            <a:endParaRPr sz="1200"/>
          </a:p>
        </p:txBody>
      </p:sp>
      <p:cxnSp>
        <p:nvCxnSpPr>
          <p:cNvPr id="386" name="Google Shape;386;p33"/>
          <p:cNvCxnSpPr>
            <a:stCxn id="385" idx="2"/>
            <a:endCxn id="360" idx="3"/>
          </p:cNvCxnSpPr>
          <p:nvPr/>
        </p:nvCxnSpPr>
        <p:spPr>
          <a:xfrm rot="10800000">
            <a:off x="1072449" y="1280150"/>
            <a:ext cx="1161600" cy="2393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7" name="Google Shape;387;p33"/>
          <p:cNvCxnSpPr>
            <a:stCxn id="385" idx="6"/>
            <a:endCxn id="361" idx="3"/>
          </p:cNvCxnSpPr>
          <p:nvPr/>
        </p:nvCxnSpPr>
        <p:spPr>
          <a:xfrm flipH="1" rot="10800000">
            <a:off x="5126349" y="2485250"/>
            <a:ext cx="1758600" cy="1188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388" name="Google Shape;388;p33"/>
          <p:cNvCxnSpPr>
            <a:stCxn id="385" idx="2"/>
            <a:endCxn id="356" idx="3"/>
          </p:cNvCxnSpPr>
          <p:nvPr/>
        </p:nvCxnSpPr>
        <p:spPr>
          <a:xfrm rot="10800000">
            <a:off x="1000149" y="3646250"/>
            <a:ext cx="1233900" cy="27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/>
        </p:nvSpPr>
        <p:spPr>
          <a:xfrm>
            <a:off x="1126950" y="1361375"/>
            <a:ext cx="641700" cy="578400"/>
          </a:xfrm>
          <a:prstGeom prst="roundRect">
            <a:avLst>
              <a:gd fmla="val 16667" name="adj"/>
            </a:avLst>
          </a:prstGeom>
          <a:solidFill>
            <a:srgbClr val="00838F"/>
          </a:solidFill>
          <a:ln cap="flat" cmpd="sng" w="9525">
            <a:solidFill>
              <a:srgbClr val="008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 txBox="1"/>
          <p:nvPr/>
        </p:nvSpPr>
        <p:spPr>
          <a:xfrm>
            <a:off x="1200725" y="1378300"/>
            <a:ext cx="548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2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p16"/>
          <p:cNvSpPr/>
          <p:nvPr/>
        </p:nvSpPr>
        <p:spPr>
          <a:xfrm>
            <a:off x="1126950" y="2587350"/>
            <a:ext cx="641700" cy="578400"/>
          </a:xfrm>
          <a:prstGeom prst="roundRect">
            <a:avLst>
              <a:gd fmla="val 16667" name="adj"/>
            </a:avLst>
          </a:prstGeom>
          <a:solidFill>
            <a:srgbClr val="00838F"/>
          </a:solidFill>
          <a:ln cap="flat" cmpd="sng" w="9525">
            <a:solidFill>
              <a:srgbClr val="008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1200725" y="2611050"/>
            <a:ext cx="548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2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6"/>
          <p:cNvSpPr/>
          <p:nvPr/>
        </p:nvSpPr>
        <p:spPr>
          <a:xfrm>
            <a:off x="1126950" y="3813325"/>
            <a:ext cx="641700" cy="578400"/>
          </a:xfrm>
          <a:prstGeom prst="roundRect">
            <a:avLst>
              <a:gd fmla="val 16667" name="adj"/>
            </a:avLst>
          </a:prstGeom>
          <a:solidFill>
            <a:srgbClr val="00838F"/>
          </a:solidFill>
          <a:ln cap="flat" cmpd="sng" w="9525">
            <a:solidFill>
              <a:srgbClr val="008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 txBox="1"/>
          <p:nvPr/>
        </p:nvSpPr>
        <p:spPr>
          <a:xfrm>
            <a:off x="1200725" y="3830250"/>
            <a:ext cx="548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2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6"/>
          <p:cNvSpPr txBox="1"/>
          <p:nvPr>
            <p:ph idx="4294967295" type="body"/>
          </p:nvPr>
        </p:nvSpPr>
        <p:spPr>
          <a:xfrm>
            <a:off x="1790525" y="1410433"/>
            <a:ext cx="23217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Introduction</a:t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9" name="Google Shape;79;p16"/>
          <p:cNvSpPr txBox="1"/>
          <p:nvPr>
            <p:ph idx="4294967295" type="body"/>
          </p:nvPr>
        </p:nvSpPr>
        <p:spPr>
          <a:xfrm>
            <a:off x="1790525" y="2609850"/>
            <a:ext cx="36567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Besoin</a:t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0" name="Google Shape;80;p16"/>
          <p:cNvSpPr txBox="1"/>
          <p:nvPr>
            <p:ph idx="4294967295" type="body"/>
          </p:nvPr>
        </p:nvSpPr>
        <p:spPr>
          <a:xfrm>
            <a:off x="1790525" y="3845900"/>
            <a:ext cx="27816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Processus de Développement</a:t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4936950" y="1361375"/>
            <a:ext cx="641700" cy="578400"/>
          </a:xfrm>
          <a:prstGeom prst="roundRect">
            <a:avLst>
              <a:gd fmla="val 16667" name="adj"/>
            </a:avLst>
          </a:prstGeom>
          <a:solidFill>
            <a:srgbClr val="00838F"/>
          </a:solidFill>
          <a:ln cap="flat" cmpd="sng" w="9525">
            <a:solidFill>
              <a:srgbClr val="008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 txBox="1"/>
          <p:nvPr/>
        </p:nvSpPr>
        <p:spPr>
          <a:xfrm>
            <a:off x="5010725" y="1378300"/>
            <a:ext cx="548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2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6"/>
          <p:cNvSpPr txBox="1"/>
          <p:nvPr>
            <p:ph idx="4294967295" type="body"/>
          </p:nvPr>
        </p:nvSpPr>
        <p:spPr>
          <a:xfrm>
            <a:off x="5600525" y="1410433"/>
            <a:ext cx="23217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Conception</a:t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4936950" y="2580575"/>
            <a:ext cx="641700" cy="578400"/>
          </a:xfrm>
          <a:prstGeom prst="roundRect">
            <a:avLst>
              <a:gd fmla="val 16667" name="adj"/>
            </a:avLst>
          </a:prstGeom>
          <a:solidFill>
            <a:srgbClr val="00838F"/>
          </a:solidFill>
          <a:ln cap="flat" cmpd="sng" w="9525">
            <a:solidFill>
              <a:srgbClr val="008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 txBox="1"/>
          <p:nvPr/>
        </p:nvSpPr>
        <p:spPr>
          <a:xfrm>
            <a:off x="5010725" y="2597500"/>
            <a:ext cx="548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05</a:t>
            </a:r>
            <a:endParaRPr b="1" sz="2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6"/>
          <p:cNvSpPr txBox="1"/>
          <p:nvPr>
            <p:ph idx="4294967295" type="body"/>
          </p:nvPr>
        </p:nvSpPr>
        <p:spPr>
          <a:xfrm>
            <a:off x="5600525" y="2629633"/>
            <a:ext cx="23217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Maquettage</a:t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7" name="Google Shape;87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4"/>
          <p:cNvSpPr txBox="1"/>
          <p:nvPr>
            <p:ph type="title"/>
          </p:nvPr>
        </p:nvSpPr>
        <p:spPr>
          <a:xfrm>
            <a:off x="347750" y="1948550"/>
            <a:ext cx="8673300" cy="6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Maquettage</a:t>
            </a:r>
            <a:endParaRPr/>
          </a:p>
        </p:txBody>
      </p:sp>
      <p:sp>
        <p:nvSpPr>
          <p:cNvPr id="394" name="Google Shape;39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00" name="Google Shape;400;p35"/>
          <p:cNvSpPr txBox="1"/>
          <p:nvPr>
            <p:ph type="title"/>
          </p:nvPr>
        </p:nvSpPr>
        <p:spPr>
          <a:xfrm>
            <a:off x="311700" y="110100"/>
            <a:ext cx="87093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Maquette formateur </a:t>
            </a:r>
            <a:endParaRPr/>
          </a:p>
        </p:txBody>
      </p:sp>
      <p:pic>
        <p:nvPicPr>
          <p:cNvPr id="401" name="Google Shape;401;p35"/>
          <p:cNvPicPr preferRelativeResize="0"/>
          <p:nvPr/>
        </p:nvPicPr>
        <p:blipFill rotWithShape="1">
          <a:blip r:embed="rId3">
            <a:alphaModFix/>
          </a:blip>
          <a:srcRect b="0" l="0" r="1477" t="0"/>
          <a:stretch/>
        </p:blipFill>
        <p:spPr>
          <a:xfrm>
            <a:off x="276100" y="1236425"/>
            <a:ext cx="8535725" cy="349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07" name="Google Shape;407;p36"/>
          <p:cNvSpPr txBox="1"/>
          <p:nvPr>
            <p:ph type="title"/>
          </p:nvPr>
        </p:nvSpPr>
        <p:spPr>
          <a:xfrm>
            <a:off x="311700" y="110100"/>
            <a:ext cx="87093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Maquette apprenant</a:t>
            </a:r>
            <a:endParaRPr/>
          </a:p>
        </p:txBody>
      </p:sp>
      <p:pic>
        <p:nvPicPr>
          <p:cNvPr id="408" name="Google Shape;408;p36"/>
          <p:cNvPicPr preferRelativeResize="0"/>
          <p:nvPr/>
        </p:nvPicPr>
        <p:blipFill rotWithShape="1">
          <a:blip r:embed="rId3">
            <a:alphaModFix/>
          </a:blip>
          <a:srcRect b="0" l="0" r="1419" t="0"/>
          <a:stretch/>
        </p:blipFill>
        <p:spPr>
          <a:xfrm>
            <a:off x="445575" y="1422550"/>
            <a:ext cx="8183026" cy="337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7"/>
          <p:cNvSpPr txBox="1"/>
          <p:nvPr>
            <p:ph type="title"/>
          </p:nvPr>
        </p:nvSpPr>
        <p:spPr>
          <a:xfrm>
            <a:off x="347750" y="1948550"/>
            <a:ext cx="8673300" cy="6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Planification</a:t>
            </a:r>
            <a:endParaRPr/>
          </a:p>
        </p:txBody>
      </p:sp>
      <p:sp>
        <p:nvSpPr>
          <p:cNvPr id="414" name="Google Shape;41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20" name="Google Shape;420;p38"/>
          <p:cNvSpPr txBox="1"/>
          <p:nvPr>
            <p:ph type="title"/>
          </p:nvPr>
        </p:nvSpPr>
        <p:spPr>
          <a:xfrm>
            <a:off x="347750" y="1948550"/>
            <a:ext cx="8673300" cy="6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Réalisation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47750" y="1948550"/>
            <a:ext cx="8673300" cy="6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</a:t>
            </a:r>
            <a:endParaRPr/>
          </a:p>
        </p:txBody>
      </p:sp>
      <p:sp>
        <p:nvSpPr>
          <p:cNvPr id="93" name="Google Shape;9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47750" y="1948550"/>
            <a:ext cx="8673300" cy="6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Besoin</a:t>
            </a:r>
            <a:endParaRPr/>
          </a:p>
        </p:txBody>
      </p:sp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6900" y="-1900"/>
            <a:ext cx="4025700" cy="3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fr"/>
              <a:t> </a:t>
            </a:r>
            <a:r>
              <a:rPr lang="fr"/>
              <a:t>Diagramme de context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fr"/>
              <a:t>Diagramme de context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Carte d’empathie : Apprenant</a:t>
            </a:r>
            <a:endParaRPr/>
          </a:p>
        </p:txBody>
      </p:sp>
      <p:sp>
        <p:nvSpPr>
          <p:cNvPr id="105" name="Google Shape;105;p19"/>
          <p:cNvSpPr/>
          <p:nvPr/>
        </p:nvSpPr>
        <p:spPr>
          <a:xfrm>
            <a:off x="130150" y="2860200"/>
            <a:ext cx="3455700" cy="213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mes camarades discuter des chapitres qui leur ont posé des difficultés.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Échanger des opinions sur les chapitres nécessaires et ceux qui peuvent être facultatifs 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9"/>
          <p:cNvSpPr/>
          <p:nvPr/>
        </p:nvSpPr>
        <p:spPr>
          <a:xfrm>
            <a:off x="5184850" y="2886250"/>
            <a:ext cx="4224300" cy="235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Le délai de l'autoformation ne correspond pas au nombre de chapitres .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Lors du stand-up déclarent les chapitres difficiles ou bloquants .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demande au formateur des informations sur leur  avancement dans l'autoformation 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 rotWithShape="1">
          <a:blip r:embed="rId3">
            <a:alphaModFix/>
          </a:blip>
          <a:srcRect b="0" l="0" r="0" t="-3103"/>
          <a:stretch/>
        </p:blipFill>
        <p:spPr>
          <a:xfrm>
            <a:off x="3325625" y="1645925"/>
            <a:ext cx="2600049" cy="2537449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08" name="Google Shape;108;p19"/>
          <p:cNvCxnSpPr/>
          <p:nvPr/>
        </p:nvCxnSpPr>
        <p:spPr>
          <a:xfrm rot="10800000">
            <a:off x="279260" y="2724150"/>
            <a:ext cx="290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19"/>
          <p:cNvCxnSpPr>
            <a:stCxn id="107" idx="0"/>
          </p:cNvCxnSpPr>
          <p:nvPr/>
        </p:nvCxnSpPr>
        <p:spPr>
          <a:xfrm rot="10800000">
            <a:off x="4614550" y="426125"/>
            <a:ext cx="11100" cy="121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9"/>
          <p:cNvCxnSpPr/>
          <p:nvPr/>
        </p:nvCxnSpPr>
        <p:spPr>
          <a:xfrm>
            <a:off x="5947183" y="2724150"/>
            <a:ext cx="314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19"/>
          <p:cNvSpPr txBox="1"/>
          <p:nvPr/>
        </p:nvSpPr>
        <p:spPr>
          <a:xfrm>
            <a:off x="-22250" y="384250"/>
            <a:ext cx="44256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Suivre l'autoformation fournie par le formateur 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Pratiquer en codage ce qu'il apprend 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9"/>
          <p:cNvSpPr txBox="1"/>
          <p:nvPr/>
        </p:nvSpPr>
        <p:spPr>
          <a:xfrm>
            <a:off x="5263275" y="352625"/>
            <a:ext cx="402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3485350" y="2859025"/>
            <a:ext cx="236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Apprenant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4" name="Google Shape;114;p19"/>
          <p:cNvCxnSpPr/>
          <p:nvPr/>
        </p:nvCxnSpPr>
        <p:spPr>
          <a:xfrm>
            <a:off x="4625650" y="1645974"/>
            <a:ext cx="3600" cy="126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19"/>
          <p:cNvSpPr txBox="1"/>
          <p:nvPr/>
        </p:nvSpPr>
        <p:spPr>
          <a:xfrm>
            <a:off x="4614550" y="3417925"/>
            <a:ext cx="91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b="1" lang="f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Dir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4519100" y="2262450"/>
            <a:ext cx="91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b="1" lang="f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Voir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3675550" y="3176850"/>
            <a:ext cx="917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b="1" lang="f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Entendre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3707950" y="2333650"/>
            <a:ext cx="91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Faire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9" name="Google Shape;119;p19"/>
          <p:cNvCxnSpPr/>
          <p:nvPr/>
        </p:nvCxnSpPr>
        <p:spPr>
          <a:xfrm>
            <a:off x="4625650" y="3398574"/>
            <a:ext cx="28500" cy="187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" name="Google Shape;120;p19"/>
          <p:cNvSpPr txBox="1"/>
          <p:nvPr/>
        </p:nvSpPr>
        <p:spPr>
          <a:xfrm>
            <a:off x="4955325" y="501800"/>
            <a:ext cx="3926700" cy="18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Les sessions de codage en direct accélèrent la compréhension des chapitres.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6900" y="-1900"/>
            <a:ext cx="4025700" cy="3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fr"/>
              <a:t> Diagramme de context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fr"/>
              <a:t>Diagramme de context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Carte d’empathie : Formateur </a:t>
            </a:r>
            <a:endParaRPr/>
          </a:p>
        </p:txBody>
      </p:sp>
      <p:sp>
        <p:nvSpPr>
          <p:cNvPr id="126" name="Google Shape;126;p20"/>
          <p:cNvSpPr/>
          <p:nvPr/>
        </p:nvSpPr>
        <p:spPr>
          <a:xfrm>
            <a:off x="6900" y="2860200"/>
            <a:ext cx="3579000" cy="213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Les retours sur la difficulté d'utilisation de la référence pour l'auto-formation.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Les préoccupations ou les suggestions des apprenants concernant l'organisation des chapitres.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20"/>
          <p:cNvSpPr/>
          <p:nvPr/>
        </p:nvSpPr>
        <p:spPr>
          <a:xfrm>
            <a:off x="5694250" y="2733850"/>
            <a:ext cx="3486000" cy="248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Il est essentiel que vous utilisez la référence pour l'auto-formation que nous fournissons .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Chaque chapitre est spécialement conçu pour faciliter votre auto-formation. Suivez-les progressivement 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le manque d'un</a:t>
            </a:r>
            <a:r>
              <a:rPr lang="fr">
                <a:solidFill>
                  <a:schemeClr val="dk1"/>
                </a:solidFill>
              </a:rPr>
              <a:t> moyen de mesurer la progression des apprenants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-3103"/>
          <a:stretch/>
        </p:blipFill>
        <p:spPr>
          <a:xfrm>
            <a:off x="3325625" y="1645925"/>
            <a:ext cx="2600049" cy="2537449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29" name="Google Shape;129;p20"/>
          <p:cNvCxnSpPr/>
          <p:nvPr/>
        </p:nvCxnSpPr>
        <p:spPr>
          <a:xfrm rot="10800000">
            <a:off x="279260" y="2724150"/>
            <a:ext cx="290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20"/>
          <p:cNvCxnSpPr>
            <a:stCxn id="128" idx="0"/>
          </p:cNvCxnSpPr>
          <p:nvPr/>
        </p:nvCxnSpPr>
        <p:spPr>
          <a:xfrm rot="10800000">
            <a:off x="4614550" y="426125"/>
            <a:ext cx="11100" cy="121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20"/>
          <p:cNvCxnSpPr/>
          <p:nvPr/>
        </p:nvCxnSpPr>
        <p:spPr>
          <a:xfrm>
            <a:off x="5947183" y="2724150"/>
            <a:ext cx="314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Google Shape;132;p20"/>
          <p:cNvSpPr txBox="1"/>
          <p:nvPr/>
        </p:nvSpPr>
        <p:spPr>
          <a:xfrm>
            <a:off x="-22250" y="384250"/>
            <a:ext cx="42639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Inclure une référence détaillée et accessible pour l'auto-formation.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Organiser des chapitres spécifiques dédiés à l'auto-formation.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4948875" y="352625"/>
            <a:ext cx="42639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Char char="●"/>
            </a:pPr>
            <a:r>
              <a:rPr lang="fr">
                <a:solidFill>
                  <a:srgbClr val="374151"/>
                </a:solidFill>
              </a:rPr>
              <a:t>Il est difficile de garantir que les apprenants ont véritablement terminé les chapitres .</a:t>
            </a:r>
            <a:endParaRPr>
              <a:solidFill>
                <a:srgbClr val="37415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15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Bien que le suivi des chapitres soit limité</a:t>
            </a:r>
            <a:r>
              <a:rPr lang="fr">
                <a:solidFill>
                  <a:schemeClr val="dk1"/>
                </a:solidFill>
              </a:rPr>
              <a:t>, </a:t>
            </a:r>
            <a:r>
              <a:rPr lang="fr">
                <a:solidFill>
                  <a:schemeClr val="dk1"/>
                </a:solidFill>
              </a:rPr>
              <a:t>on</a:t>
            </a:r>
            <a:r>
              <a:rPr lang="fr">
                <a:solidFill>
                  <a:schemeClr val="dk1"/>
                </a:solidFill>
              </a:rPr>
              <a:t> peut estimer l'engagement global des apprenants grâce à leur participation active aux activités 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Les suggestions des apprenants concernant les références pour l'auto-formation.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20"/>
          <p:cNvSpPr txBox="1"/>
          <p:nvPr/>
        </p:nvSpPr>
        <p:spPr>
          <a:xfrm>
            <a:off x="3709450" y="2931963"/>
            <a:ext cx="183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Formateur 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5" name="Google Shape;135;p20"/>
          <p:cNvCxnSpPr>
            <a:stCxn id="128" idx="0"/>
            <a:endCxn id="134" idx="0"/>
          </p:cNvCxnSpPr>
          <p:nvPr/>
        </p:nvCxnSpPr>
        <p:spPr>
          <a:xfrm>
            <a:off x="4625650" y="1645925"/>
            <a:ext cx="0" cy="128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20"/>
          <p:cNvCxnSpPr/>
          <p:nvPr/>
        </p:nvCxnSpPr>
        <p:spPr>
          <a:xfrm>
            <a:off x="4625650" y="3393663"/>
            <a:ext cx="0" cy="78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20"/>
          <p:cNvCxnSpPr>
            <a:stCxn id="128" idx="2"/>
          </p:cNvCxnSpPr>
          <p:nvPr/>
        </p:nvCxnSpPr>
        <p:spPr>
          <a:xfrm>
            <a:off x="4625650" y="4183374"/>
            <a:ext cx="16200" cy="106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" name="Google Shape;138;p20"/>
          <p:cNvSpPr txBox="1"/>
          <p:nvPr/>
        </p:nvSpPr>
        <p:spPr>
          <a:xfrm>
            <a:off x="4614550" y="3417925"/>
            <a:ext cx="91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b="1" lang="f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Dir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4519100" y="2262450"/>
            <a:ext cx="91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b="1" lang="f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Voir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3675550" y="3176850"/>
            <a:ext cx="917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b="1" lang="f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Entendre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3707950" y="2333650"/>
            <a:ext cx="91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Faire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type="title"/>
          </p:nvPr>
        </p:nvSpPr>
        <p:spPr>
          <a:xfrm>
            <a:off x="311700" y="110100"/>
            <a:ext cx="87093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Définir</a:t>
            </a:r>
            <a:r>
              <a:rPr lang="fr"/>
              <a:t> le </a:t>
            </a:r>
            <a:r>
              <a:rPr lang="fr"/>
              <a:t>problème</a:t>
            </a:r>
            <a:endParaRPr/>
          </a:p>
        </p:txBody>
      </p:sp>
      <p:sp>
        <p:nvSpPr>
          <p:cNvPr id="147" name="Google Shape;14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750" y="1013875"/>
            <a:ext cx="4042950" cy="40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title"/>
          </p:nvPr>
        </p:nvSpPr>
        <p:spPr>
          <a:xfrm>
            <a:off x="311700" y="110100"/>
            <a:ext cx="87093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Ideation</a:t>
            </a:r>
            <a:endParaRPr/>
          </a:p>
        </p:txBody>
      </p:sp>
      <p:sp>
        <p:nvSpPr>
          <p:cNvPr id="154" name="Google Shape;15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3300" y="1167900"/>
            <a:ext cx="3888925" cy="388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347750" y="1948550"/>
            <a:ext cx="8673300" cy="6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Processus de Développement</a:t>
            </a:r>
            <a:endParaRPr/>
          </a:p>
        </p:txBody>
      </p:sp>
      <p:sp>
        <p:nvSpPr>
          <p:cNvPr id="161" name="Google Shape;16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ab-theme">
  <a:themeElements>
    <a:clrScheme name="Modern Writer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7B4BF"/>
      </a:accent1>
      <a:accent2>
        <a:srgbClr val="97B4BF"/>
      </a:accent2>
      <a:accent3>
        <a:srgbClr val="537C8C"/>
      </a:accent3>
      <a:accent4>
        <a:srgbClr val="234A59"/>
      </a:accent4>
      <a:accent5>
        <a:srgbClr val="00838F"/>
      </a:accent5>
      <a:accent6>
        <a:srgbClr val="326279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